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Lst>
  <p:sldSz cy="5143500" cx="9144000"/>
  <p:notesSz cx="6858000" cy="9144000"/>
  <p:embeddedFontLst>
    <p:embeddedFont>
      <p:font typeface="Ubuntu"/>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2" name="YS Shr"/>
  <p:cmAuthor clrIdx="1" id="1" initials="" lastIdx="2" name="Ko-Jen Chiu"/>
  <p:cmAuthor clrIdx="2" id="2" initials="" lastIdx="1" name="Nian-Hung Le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C386CEF-A17F-40CC-AD7A-54A368FAA1C2}">
  <a:tblStyle styleId="{CC386CEF-A17F-40CC-AD7A-54A368FAA1C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Ubuntu-bold.fntdata"/><Relationship Id="rId72" Type="http://schemas.openxmlformats.org/officeDocument/2006/relationships/font" Target="fonts/Ubuntu-regular.fntdata"/><Relationship Id="rId31" Type="http://schemas.openxmlformats.org/officeDocument/2006/relationships/slide" Target="slides/slide24.xml"/><Relationship Id="rId75" Type="http://schemas.openxmlformats.org/officeDocument/2006/relationships/font" Target="fonts/Ubuntu-boldItalic.fntdata"/><Relationship Id="rId30" Type="http://schemas.openxmlformats.org/officeDocument/2006/relationships/slide" Target="slides/slide23.xml"/><Relationship Id="rId74" Type="http://schemas.openxmlformats.org/officeDocument/2006/relationships/font" Target="fonts/Ubuntu-italic.fntdata"/><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6-11T13:54:03.279">
    <p:pos x="6000" y="0"/>
    <p:text>1. 60%, 10 min. recorded presentation. Your team will record a 10 min. video that can be watched by the whole class remotely.
2. 40%, 1-2 pages of summary of your first project. This contains the items for us to evaluate your work.
The summary of your team project consists of the following parts:
1. The title of your project
2. Your team member names
3. The source of text documents, how do you get them.
4. The sequence of processing the text
5. The objectives of the text processing; that is, how would you like to use the outputs for?
6. The output of the results.
7. The self-evaluation of the work, including the contributions of the results, the lessons learned, and the potential application domains.
8. Your link to your codes that TA and I can access.</p:text>
  </p:cm>
  <p:cm authorId="0" idx="2" dt="2022-06-11T15:21:59.127">
    <p:pos x="317" y="274"/>
    <p:text>1. 其中後的改良方向
2. 成果
3. 遇到問題 (口述了
4. 引用技術腳決問題 (問題直接tag</p:text>
  </p:cm>
  <p:cm authorId="0" idx="3" dt="2022-06-11T15:21:59.127">
    <p:pos x="317" y="274"/>
    <p:text>https://api.droidtown.co/KeyMojiAPI/document/#KeyMoji_5</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2-06-14T18:48:20.990">
    <p:pos x="6000" y="0"/>
    <p:text>Adaboost</p:text>
  </p:cm>
  <p:cm authorId="0" idx="5" dt="2022-06-14T17:36:06.957">
    <p:pos x="6000" y="100"/>
    <p:text>Which model or skills to applied is critical for precision. These called the tuning skill. To achieve this goal, we built the customized function to implement the the techniques showed in the ppt.</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2-06-14T18:58:57.614">
    <p:pos x="55" y="0"/>
    <p:text>Gini coefficient:
1. 大多數八卦版文章都跟悲傷情緒無關，符合常理
2. 情緒指標中Joy 均值最高，符合八卦版特性
3. Joy+ Anger代表Pride(驕傲)佔據整張圖的右大半部，可能跟訓練資料本身是關於知名體育國手與鄉民文化有關
4. Anger+Disgusting = Contempt 鄙視的情緒在帶有Anger情緒的文章中佔據大多數
5. All about Trust level,
因為使用吉尼係數區隔，而信任分數又最為平均分布在每個區段，因此8層中有4層是關於Trust的分類</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2-06-15T09:00:23.753">
    <p:pos x="6000" y="0"/>
    <p:text>要不要無條件進位?</p:text>
  </p:cm>
  <p:cm authorId="0" idx="8" dt="2022-06-15T09:00:23.753">
    <p:pos x="6000" y="0"/>
    <p:text>然後不要找這麼巧的? 窩豪心虛</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2-06-14T18:46:33.611">
    <p:pos x="90" y="95"/>
    <p:text>這張跟下一張幫我選一張比較合理的，我覺得兩種分法都會有一點怪怪的地方，兩張就只有POS/NEG不同而已。</p:text>
  </p:cm>
  <p:cm authorId="0" idx="9" dt="2022-06-14T18:46:33.611">
    <p:pos x="90" y="95"/>
    <p:text>可能要確定一下??? 這張圖是用kimoji預測pos/neg 可能放在random forest這邊不太好</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2-06-14T17:27:47.003">
    <p:pos x="6000" y="0"/>
    <p:text>Gini coefficient:
1. 大多數八卦版文章都跟悲傷情緒無關，符合常理
2. 情緒指標中Joy 均值最高，符合八卦版特性
3. Joy+ Anger代表Pride(驕傲)佔據整張圖的右大半部，可能跟訓練資料本身是關於知名體育國手與鄉民文化有關
4. Anger+Disgusting = Contempt 鄙視的情緒在帶有Anger情緒的文章中佔據大多數
5. All about Trust level,
因為使用吉尼係數區隔，而信任分數又最為平均分布在每個區段，因此8層中有4層是關於Trust的分類</p:text>
  </p:cm>
  <p:cm authorId="0" idx="11" dt="2022-06-14T17:27:47.003">
    <p:pos x="6000" y="0"/>
    <p:text>@kjchiu@gapp.nthu.edu.tw</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 dt="2022-06-15T05:24:22.530">
    <p:pos x="294" y="908"/>
    <p:text>category是代表哪一個情緒?</p:text>
  </p:cm>
  <p:cm authorId="1" idx="2" dt="2022-06-15T05:24:22.530">
    <p:pos x="294" y="908"/>
    <p:text>類別（新聞、爆卦...）</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2" dt="2022-06-15T05:44:20.012">
    <p:pos x="6000" y="0"/>
    <p:text>inductive  == composite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32e54145b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32e54145b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3455c116a4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3455c116a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32e54145be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32e54145be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32e54145be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32e54145be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32e54145be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32e54145be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32e54145be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32e54145be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32e54145be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32e54145be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343938d895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343938d895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資料來源：https://api.droidtown.co/KeyMojiAPI/document/#KeyMoji_3</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3455c116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3455c116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34f6aeef7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34f6aeef7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343938d895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343938d895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32e54145b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32e54145b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3455c116a4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3455c116a4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343938d895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343938d895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3455c116a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3455c116a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3455c116a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3455c116a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3455c116a4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3455c116a4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3455c116a4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3455c116a4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3455c116a4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3455c116a4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343938d895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343938d895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f42fe79f9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f42fe79f9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343938d895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343938d895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32e54145be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32e54145be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f42fe79f9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f42fe79f9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1400">
                <a:solidFill>
                  <a:schemeClr val="dk1"/>
                </a:solidFill>
                <a:latin typeface="Ubuntu"/>
                <a:ea typeface="Ubuntu"/>
                <a:cs typeface="Ubuntu"/>
                <a:sym typeface="Ubuntu"/>
              </a:rPr>
              <a:t>n = 171</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343938d895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343938d895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3455c116a4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3455c116a4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f42fe79f94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f42fe79f94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f42fe79f94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f42fe79f94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f42fe79f94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f42fe79f94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3455c116a4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3455c116a4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341d0e2c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341d0e2c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341d0e2ce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341d0e2ce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3455c116a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3455c116a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343938d895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343938d895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343938d89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343938d89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f42fe79f9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f42fe79f9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f42fe79f94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f42fe79f94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343938d89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343938d89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343938d89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343938d89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343938d89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343938d89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343938d895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343938d895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343938d89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343938d89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343938d895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343938d895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32e54145be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132e54145be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343938d895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343938d895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32e54145be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32e54145be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32e54145be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32e54145be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32e54145be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32e54145be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343938d895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343938d895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32e54145be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32e54145be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先講result</a:t>
            </a:r>
            <a:endParaRPr/>
          </a:p>
          <a:p>
            <a:pPr indent="0" lvl="0" marL="0" rtl="0" algn="l">
              <a:spcBef>
                <a:spcPts val="0"/>
              </a:spcBef>
              <a:spcAft>
                <a:spcPts val="0"/>
              </a:spcAft>
              <a:buNone/>
            </a:pPr>
            <a:r>
              <a:rPr lang="zh-TW"/>
              <a:t>選一個預測最準的字串</a:t>
            </a:r>
            <a:endParaRPr/>
          </a:p>
          <a:p>
            <a:pPr indent="0" lvl="0" marL="0" rtl="0" algn="l">
              <a:spcBef>
                <a:spcPts val="0"/>
              </a:spcBef>
              <a:spcAft>
                <a:spcPts val="0"/>
              </a:spcAft>
              <a:buNone/>
            </a:pPr>
            <a:r>
              <a:rPr lang="zh-TW"/>
              <a:t>加入mediator</a:t>
            </a:r>
            <a:endParaRPr/>
          </a:p>
          <a:p>
            <a:pPr indent="0" lvl="0" marL="0" rtl="0" algn="l">
              <a:spcBef>
                <a:spcPts val="0"/>
              </a:spcBef>
              <a:spcAft>
                <a:spcPts val="0"/>
              </a:spcAft>
              <a:buNone/>
            </a:pPr>
            <a:r>
              <a:rPr lang="zh-TW"/>
              <a:t>探討interaction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343938d895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1343938d895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32e54145b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32e54145b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132e54145be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132e54145be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32e54145be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32e54145be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343938d895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1343938d895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32e54145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32e54145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343938d895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1343938d895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343938d895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1343938d895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343938d895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343938d895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32e54145be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132e54145be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132e54145be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132e54145be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32e54145be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32e54145be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32e54145b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32e54145b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3455c116a4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3455c116a4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 Id="rId4" Type="http://schemas.openxmlformats.org/officeDocument/2006/relationships/image" Target="../media/image4.jpg"/><Relationship Id="rId5"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6.png"/><Relationship Id="rId5"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15.png"/><Relationship Id="rId5"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20.png"/><Relationship Id="rId5" Type="http://schemas.openxmlformats.org/officeDocument/2006/relationships/image" Target="../media/image24.png"/><Relationship Id="rId6" Type="http://schemas.openxmlformats.org/officeDocument/2006/relationships/hyperlink" Target="https://drive.google.com/file/d/165zLLq6GWcyB5sWJ6cY6C7A4BqQyH0RH/view?usp=shari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comments" Target="../comments/comment2.xml"/><Relationship Id="rId4" Type="http://schemas.openxmlformats.org/officeDocument/2006/relationships/image" Target="../media/image2.png"/><Relationship Id="rId5"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comments" Target="../comments/comment3.xml"/><Relationship Id="rId4" Type="http://schemas.openxmlformats.org/officeDocument/2006/relationships/image" Target="../media/image1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png"/><Relationship Id="rId4" Type="http://schemas.openxmlformats.org/officeDocument/2006/relationships/image" Target="../media/image44.png"/><Relationship Id="rId5"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png"/><Relationship Id="rId4" Type="http://schemas.openxmlformats.org/officeDocument/2006/relationships/image" Target="../media/image43.png"/><Relationship Id="rId5"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png"/><Relationship Id="rId4" Type="http://schemas.openxmlformats.org/officeDocument/2006/relationships/image" Target="../media/image40.png"/><Relationship Id="rId5" Type="http://schemas.openxmlformats.org/officeDocument/2006/relationships/image" Target="../media/image5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3.jp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comments" Target="../comments/comment4.xml"/><Relationship Id="rId4" Type="http://schemas.openxmlformats.org/officeDocument/2006/relationships/image" Target="../media/image2.png"/><Relationship Id="rId5" Type="http://schemas.openxmlformats.org/officeDocument/2006/relationships/image" Target="../media/image34.png"/><Relationship Id="rId6" Type="http://schemas.openxmlformats.org/officeDocument/2006/relationships/image" Target="../media/image10.png"/><Relationship Id="rId7"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png"/><Relationship Id="rId4" Type="http://schemas.openxmlformats.org/officeDocument/2006/relationships/hyperlink" Target="http://www.youtube.com/watch?v=20ZhfOI06_8" TargetMode="External"/><Relationship Id="rId5" Type="http://schemas.openxmlformats.org/officeDocument/2006/relationships/image" Target="../media/image35.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comments" Target="../comments/comment5.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comments" Target="../comments/comment6.xml"/><Relationship Id="rId4" Type="http://schemas.openxmlformats.org/officeDocument/2006/relationships/image" Target="../media/image1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png"/><Relationship Id="rId4" Type="http://schemas.openxmlformats.org/officeDocument/2006/relationships/image" Target="../media/image37.png"/><Relationship Id="rId5"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comments" Target="../comments/comment7.xml"/><Relationship Id="rId4" Type="http://schemas.openxmlformats.org/officeDocument/2006/relationships/image" Target="../media/image2.png"/><Relationship Id="rId5" Type="http://schemas.openxmlformats.org/officeDocument/2006/relationships/image" Target="../media/image41.png"/><Relationship Id="rId6"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png"/><Relationship Id="rId4" Type="http://schemas.openxmlformats.org/officeDocument/2006/relationships/image" Target="../media/image48.png"/><Relationship Id="rId5" Type="http://schemas.openxmlformats.org/officeDocument/2006/relationships/image" Target="../media/image5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png"/><Relationship Id="rId4" Type="http://schemas.openxmlformats.org/officeDocument/2006/relationships/image" Target="../media/image52.png"/><Relationship Id="rId5" Type="http://schemas.openxmlformats.org/officeDocument/2006/relationships/image" Target="../media/image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png"/><Relationship Id="rId4" Type="http://schemas.openxmlformats.org/officeDocument/2006/relationships/image" Target="../media/image58.png"/><Relationship Id="rId5" Type="http://schemas.openxmlformats.org/officeDocument/2006/relationships/image" Target="../media/image5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png"/><Relationship Id="rId4" Type="http://schemas.openxmlformats.org/officeDocument/2006/relationships/image" Target="../media/image55.png"/><Relationship Id="rId5" Type="http://schemas.openxmlformats.org/officeDocument/2006/relationships/image" Target="../media/image54.png"/><Relationship Id="rId6" Type="http://schemas.openxmlformats.org/officeDocument/2006/relationships/image" Target="../media/image5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png"/><Relationship Id="rId4" Type="http://schemas.openxmlformats.org/officeDocument/2006/relationships/image" Target="../media/image61.png"/><Relationship Id="rId5" Type="http://schemas.openxmlformats.org/officeDocument/2006/relationships/image" Target="../media/image6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png"/><Relationship Id="rId4" Type="http://schemas.openxmlformats.org/officeDocument/2006/relationships/image" Target="../media/image63.png"/><Relationship Id="rId5" Type="http://schemas.openxmlformats.org/officeDocument/2006/relationships/image" Target="../media/image6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png"/><Relationship Id="rId4" Type="http://schemas.openxmlformats.org/officeDocument/2006/relationships/image" Target="../media/image64.png"/><Relationship Id="rId5" Type="http://schemas.openxmlformats.org/officeDocument/2006/relationships/image" Target="../media/image6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60.png"/><Relationship Id="rId4" Type="http://schemas.openxmlformats.org/officeDocument/2006/relationships/image" Target="../media/image2.png"/><Relationship Id="rId5" Type="http://schemas.openxmlformats.org/officeDocument/2006/relationships/image" Target="../media/image6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13.png"/><Relationship Id="rId7" Type="http://schemas.openxmlformats.org/officeDocument/2006/relationships/image" Target="../media/image1.png"/><Relationship Id="rId8"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9.png"/><Relationship Id="rId4" Type="http://schemas.openxmlformats.org/officeDocument/2006/relationships/image" Target="../media/image2.png"/><Relationship Id="rId5" Type="http://schemas.openxmlformats.org/officeDocument/2006/relationships/image" Target="../media/image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62.png"/><Relationship Id="rId4" Type="http://schemas.openxmlformats.org/officeDocument/2006/relationships/image" Target="../media/image2.png"/><Relationship Id="rId5" Type="http://schemas.openxmlformats.org/officeDocument/2006/relationships/image" Target="../media/image5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71.png"/><Relationship Id="rId4" Type="http://schemas.openxmlformats.org/officeDocument/2006/relationships/image" Target="../media/image2.png"/><Relationship Id="rId5" Type="http://schemas.openxmlformats.org/officeDocument/2006/relationships/image" Target="../media/image5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67.png"/><Relationship Id="rId4" Type="http://schemas.openxmlformats.org/officeDocument/2006/relationships/image" Target="../media/image2.png"/><Relationship Id="rId5" Type="http://schemas.openxmlformats.org/officeDocument/2006/relationships/image" Target="../media/image6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comments" Target="../comments/comment8.xml"/><Relationship Id="rId4" Type="http://schemas.openxmlformats.org/officeDocument/2006/relationships/image" Target="../media/image2.png"/><Relationship Id="rId5" Type="http://schemas.openxmlformats.org/officeDocument/2006/relationships/image" Target="../media/image69.png"/><Relationship Id="rId6" Type="http://schemas.openxmlformats.org/officeDocument/2006/relationships/image" Target="../media/image7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76.jpg"/><Relationship Id="rId4" Type="http://schemas.openxmlformats.org/officeDocument/2006/relationships/image" Target="../media/image80.jpg"/><Relationship Id="rId5" Type="http://schemas.openxmlformats.org/officeDocument/2006/relationships/image" Target="../media/image2.png"/><Relationship Id="rId6" Type="http://schemas.openxmlformats.org/officeDocument/2006/relationships/image" Target="../media/image74.jpg"/><Relationship Id="rId7" Type="http://schemas.openxmlformats.org/officeDocument/2006/relationships/image" Target="../media/image70.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13.png"/><Relationship Id="rId7" Type="http://schemas.openxmlformats.org/officeDocument/2006/relationships/image" Target="../media/image1.png"/><Relationship Id="rId8" Type="http://schemas.openxmlformats.org/officeDocument/2006/relationships/image" Target="../media/image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png"/><Relationship Id="rId4" Type="http://schemas.openxmlformats.org/officeDocument/2006/relationships/image" Target="../media/image8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png"/><Relationship Id="rId4" Type="http://schemas.openxmlformats.org/officeDocument/2006/relationships/image" Target="../media/image60.png"/><Relationship Id="rId5" Type="http://schemas.openxmlformats.org/officeDocument/2006/relationships/image" Target="../media/image7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comments" Target="../comments/comment1.xml"/><Relationship Id="rId4" Type="http://schemas.openxmlformats.org/officeDocument/2006/relationships/hyperlink" Target="https://www.youtube.com/watch?v=ojYeSMVdTSI"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2.png"/><Relationship Id="rId4" Type="http://schemas.openxmlformats.org/officeDocument/2006/relationships/image" Target="../media/image59.png"/><Relationship Id="rId5" Type="http://schemas.openxmlformats.org/officeDocument/2006/relationships/image" Target="../media/image7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2.png"/><Relationship Id="rId4" Type="http://schemas.openxmlformats.org/officeDocument/2006/relationships/image" Target="../media/image62.png"/><Relationship Id="rId5" Type="http://schemas.openxmlformats.org/officeDocument/2006/relationships/image" Target="../media/image7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2.png"/><Relationship Id="rId4" Type="http://schemas.openxmlformats.org/officeDocument/2006/relationships/image" Target="../media/image71.png"/><Relationship Id="rId5" Type="http://schemas.openxmlformats.org/officeDocument/2006/relationships/image" Target="../media/image7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2.png"/><Relationship Id="rId4" Type="http://schemas.openxmlformats.org/officeDocument/2006/relationships/image" Target="../media/image77.png"/><Relationship Id="rId5" Type="http://schemas.openxmlformats.org/officeDocument/2006/relationships/image" Target="../media/image6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1447650" y="206500"/>
            <a:ext cx="6248700" cy="12753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zh-TW" sz="7200">
                <a:highlight>
                  <a:srgbClr val="FFFFFF"/>
                </a:highlight>
                <a:latin typeface="Ubuntu"/>
                <a:ea typeface="Ubuntu"/>
                <a:cs typeface="Ubuntu"/>
                <a:sym typeface="Ubuntu"/>
              </a:rPr>
              <a:t>Group5</a:t>
            </a:r>
            <a:endParaRPr sz="7200">
              <a:latin typeface="Ubuntu"/>
              <a:ea typeface="Ubuntu"/>
              <a:cs typeface="Ubuntu"/>
              <a:sym typeface="Ubuntu"/>
            </a:endParaRPr>
          </a:p>
        </p:txBody>
      </p:sp>
      <p:sp>
        <p:nvSpPr>
          <p:cNvPr id="55" name="Google Shape;55;p13"/>
          <p:cNvSpPr txBox="1"/>
          <p:nvPr>
            <p:ph idx="1" type="subTitle"/>
          </p:nvPr>
        </p:nvSpPr>
        <p:spPr>
          <a:xfrm>
            <a:off x="6120300" y="3512875"/>
            <a:ext cx="1975500" cy="13839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0"/>
              </a:spcAft>
              <a:buClr>
                <a:srgbClr val="000000"/>
              </a:buClr>
              <a:buSzPts val="1100"/>
              <a:buFont typeface="Arial"/>
              <a:buNone/>
            </a:pPr>
            <a:r>
              <a:rPr b="1" lang="zh-TW" sz="2200">
                <a:solidFill>
                  <a:schemeClr val="dk1"/>
                </a:solidFill>
                <a:highlight>
                  <a:srgbClr val="FFFFFF"/>
                </a:highlight>
                <a:latin typeface="Ubuntu"/>
                <a:ea typeface="Ubuntu"/>
                <a:cs typeface="Ubuntu"/>
                <a:sym typeface="Ubuntu"/>
              </a:rPr>
              <a:t>Joanne Lee</a:t>
            </a:r>
            <a:endParaRPr b="1" sz="2200">
              <a:solidFill>
                <a:schemeClr val="dk1"/>
              </a:solidFill>
              <a:highlight>
                <a:srgbClr val="FFFFFF"/>
              </a:highlight>
              <a:latin typeface="Ubuntu"/>
              <a:ea typeface="Ubuntu"/>
              <a:cs typeface="Ubuntu"/>
              <a:sym typeface="Ubuntu"/>
            </a:endParaRPr>
          </a:p>
          <a:p>
            <a:pPr indent="0" lvl="0" marL="0" rtl="0" algn="ctr">
              <a:lnSpc>
                <a:spcPct val="115000"/>
              </a:lnSpc>
              <a:spcBef>
                <a:spcPts val="0"/>
              </a:spcBef>
              <a:spcAft>
                <a:spcPts val="0"/>
              </a:spcAft>
              <a:buClr>
                <a:srgbClr val="000000"/>
              </a:buClr>
              <a:buSzPts val="1100"/>
              <a:buFont typeface="Arial"/>
              <a:buNone/>
            </a:pPr>
            <a:r>
              <a:rPr lang="zh-TW" sz="1800">
                <a:solidFill>
                  <a:schemeClr val="dk1"/>
                </a:solidFill>
                <a:highlight>
                  <a:srgbClr val="FFFFFF"/>
                </a:highlight>
                <a:latin typeface="Ubuntu"/>
                <a:ea typeface="Ubuntu"/>
                <a:cs typeface="Ubuntu"/>
                <a:sym typeface="Ubuntu"/>
              </a:rPr>
              <a:t>NTHU ISS 110</a:t>
            </a:r>
            <a:endParaRPr sz="1800">
              <a:solidFill>
                <a:schemeClr val="dk1"/>
              </a:solidFill>
              <a:highlight>
                <a:srgbClr val="FFFFFF"/>
              </a:highlight>
              <a:latin typeface="Ubuntu"/>
              <a:ea typeface="Ubuntu"/>
              <a:cs typeface="Ubuntu"/>
              <a:sym typeface="Ubuntu"/>
            </a:endParaRPr>
          </a:p>
          <a:p>
            <a:pPr indent="0" lvl="0" marL="0" rtl="0" algn="ctr">
              <a:lnSpc>
                <a:spcPct val="115000"/>
              </a:lnSpc>
              <a:spcBef>
                <a:spcPts val="0"/>
              </a:spcBef>
              <a:spcAft>
                <a:spcPts val="0"/>
              </a:spcAft>
              <a:buClr>
                <a:schemeClr val="dk1"/>
              </a:buClr>
              <a:buSzPts val="1100"/>
              <a:buFont typeface="Arial"/>
              <a:buNone/>
            </a:pPr>
            <a:r>
              <a:rPr lang="zh-TW" sz="1800">
                <a:solidFill>
                  <a:schemeClr val="dk1"/>
                </a:solidFill>
                <a:latin typeface="Ubuntu"/>
                <a:ea typeface="Ubuntu"/>
                <a:cs typeface="Ubuntu"/>
                <a:sym typeface="Ubuntu"/>
              </a:rPr>
              <a:t>110078501</a:t>
            </a:r>
            <a:endParaRPr sz="1800">
              <a:solidFill>
                <a:schemeClr val="dk1"/>
              </a:solidFill>
              <a:highlight>
                <a:srgbClr val="FFFFFF"/>
              </a:highlight>
              <a:latin typeface="Ubuntu"/>
              <a:ea typeface="Ubuntu"/>
              <a:cs typeface="Ubuntu"/>
              <a:sym typeface="Ubuntu"/>
            </a:endParaRPr>
          </a:p>
        </p:txBody>
      </p:sp>
      <p:pic>
        <p:nvPicPr>
          <p:cNvPr id="56" name="Google Shape;56;p13"/>
          <p:cNvPicPr preferRelativeResize="0"/>
          <p:nvPr/>
        </p:nvPicPr>
        <p:blipFill rotWithShape="1">
          <a:blip r:embed="rId3">
            <a:alphaModFix/>
          </a:blip>
          <a:srcRect b="0" l="2226" r="2226" t="0"/>
          <a:stretch/>
        </p:blipFill>
        <p:spPr>
          <a:xfrm>
            <a:off x="6193656" y="1588598"/>
            <a:ext cx="1828800" cy="1828800"/>
          </a:xfrm>
          <a:prstGeom prst="ellipse">
            <a:avLst/>
          </a:prstGeom>
          <a:noFill/>
          <a:ln>
            <a:noFill/>
          </a:ln>
          <a:effectLst>
            <a:outerShdw blurRad="57150" rotWithShape="0" algn="bl" dir="5400000" dist="19050">
              <a:srgbClr val="000000">
                <a:alpha val="50000"/>
              </a:srgbClr>
            </a:outerShdw>
          </a:effectLst>
        </p:spPr>
      </p:pic>
      <p:sp>
        <p:nvSpPr>
          <p:cNvPr id="57" name="Google Shape;57;p13"/>
          <p:cNvSpPr txBox="1"/>
          <p:nvPr>
            <p:ph idx="1" type="subTitle"/>
          </p:nvPr>
        </p:nvSpPr>
        <p:spPr>
          <a:xfrm>
            <a:off x="3584250" y="3512875"/>
            <a:ext cx="1975500" cy="13839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0"/>
              </a:spcAft>
              <a:buClr>
                <a:srgbClr val="000000"/>
              </a:buClr>
              <a:buSzPts val="1100"/>
              <a:buFont typeface="Arial"/>
              <a:buNone/>
            </a:pPr>
            <a:r>
              <a:rPr b="1" lang="zh-TW" sz="2200">
                <a:solidFill>
                  <a:schemeClr val="dk1"/>
                </a:solidFill>
                <a:highlight>
                  <a:srgbClr val="FFFFFF"/>
                </a:highlight>
                <a:latin typeface="Ubuntu"/>
                <a:ea typeface="Ubuntu"/>
                <a:cs typeface="Ubuntu"/>
                <a:sym typeface="Ubuntu"/>
              </a:rPr>
              <a:t>Karen Chiu</a:t>
            </a:r>
            <a:endParaRPr b="1" sz="2200">
              <a:solidFill>
                <a:schemeClr val="dk1"/>
              </a:solidFill>
              <a:highlight>
                <a:srgbClr val="FFFFFF"/>
              </a:highlight>
              <a:latin typeface="Ubuntu"/>
              <a:ea typeface="Ubuntu"/>
              <a:cs typeface="Ubuntu"/>
              <a:sym typeface="Ubuntu"/>
            </a:endParaRPr>
          </a:p>
          <a:p>
            <a:pPr indent="0" lvl="0" marL="0" rtl="0" algn="ctr">
              <a:lnSpc>
                <a:spcPct val="115000"/>
              </a:lnSpc>
              <a:spcBef>
                <a:spcPts val="0"/>
              </a:spcBef>
              <a:spcAft>
                <a:spcPts val="0"/>
              </a:spcAft>
              <a:buClr>
                <a:srgbClr val="000000"/>
              </a:buClr>
              <a:buSzPts val="1100"/>
              <a:buFont typeface="Arial"/>
              <a:buNone/>
            </a:pPr>
            <a:r>
              <a:rPr lang="zh-TW" sz="1800">
                <a:solidFill>
                  <a:schemeClr val="dk1"/>
                </a:solidFill>
                <a:highlight>
                  <a:srgbClr val="FFFFFF"/>
                </a:highlight>
                <a:latin typeface="Ubuntu"/>
                <a:ea typeface="Ubuntu"/>
                <a:cs typeface="Ubuntu"/>
                <a:sym typeface="Ubuntu"/>
              </a:rPr>
              <a:t>NTHU ISS 110</a:t>
            </a:r>
            <a:endParaRPr sz="1800">
              <a:solidFill>
                <a:schemeClr val="dk1"/>
              </a:solidFill>
              <a:highlight>
                <a:srgbClr val="FFFFFF"/>
              </a:highlight>
              <a:latin typeface="Ubuntu"/>
              <a:ea typeface="Ubuntu"/>
              <a:cs typeface="Ubuntu"/>
              <a:sym typeface="Ubuntu"/>
            </a:endParaRPr>
          </a:p>
          <a:p>
            <a:pPr indent="0" lvl="0" marL="0" rtl="0" algn="ctr">
              <a:lnSpc>
                <a:spcPct val="115000"/>
              </a:lnSpc>
              <a:spcBef>
                <a:spcPts val="0"/>
              </a:spcBef>
              <a:spcAft>
                <a:spcPts val="0"/>
              </a:spcAft>
              <a:buClr>
                <a:schemeClr val="dk1"/>
              </a:buClr>
              <a:buSzPts val="1100"/>
              <a:buFont typeface="Arial"/>
              <a:buNone/>
            </a:pPr>
            <a:r>
              <a:rPr lang="zh-TW" sz="1800">
                <a:solidFill>
                  <a:schemeClr val="dk1"/>
                </a:solidFill>
                <a:latin typeface="Ubuntu"/>
                <a:ea typeface="Ubuntu"/>
                <a:cs typeface="Ubuntu"/>
                <a:sym typeface="Ubuntu"/>
              </a:rPr>
              <a:t>110078506</a:t>
            </a:r>
            <a:endParaRPr sz="1800">
              <a:solidFill>
                <a:schemeClr val="dk1"/>
              </a:solidFill>
              <a:highlight>
                <a:srgbClr val="FFFFFF"/>
              </a:highlight>
              <a:latin typeface="Ubuntu"/>
              <a:ea typeface="Ubuntu"/>
              <a:cs typeface="Ubuntu"/>
              <a:sym typeface="Ubuntu"/>
            </a:endParaRPr>
          </a:p>
        </p:txBody>
      </p:sp>
      <p:sp>
        <p:nvSpPr>
          <p:cNvPr id="58" name="Google Shape;58;p13"/>
          <p:cNvSpPr txBox="1"/>
          <p:nvPr>
            <p:ph idx="1" type="subTitle"/>
          </p:nvPr>
        </p:nvSpPr>
        <p:spPr>
          <a:xfrm>
            <a:off x="1048200" y="3512875"/>
            <a:ext cx="1975500" cy="13839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0"/>
              </a:spcAft>
              <a:buClr>
                <a:srgbClr val="000000"/>
              </a:buClr>
              <a:buSzPts val="1100"/>
              <a:buFont typeface="Arial"/>
              <a:buNone/>
            </a:pPr>
            <a:r>
              <a:rPr b="1" lang="zh-TW" sz="2200">
                <a:solidFill>
                  <a:schemeClr val="dk1"/>
                </a:solidFill>
                <a:highlight>
                  <a:srgbClr val="FFFFFF"/>
                </a:highlight>
                <a:latin typeface="Ubuntu"/>
                <a:ea typeface="Ubuntu"/>
                <a:cs typeface="Ubuntu"/>
                <a:sym typeface="Ubuntu"/>
              </a:rPr>
              <a:t>Leo Shr</a:t>
            </a:r>
            <a:endParaRPr b="1" sz="2200">
              <a:solidFill>
                <a:schemeClr val="dk1"/>
              </a:solidFill>
              <a:highlight>
                <a:srgbClr val="FFFFFF"/>
              </a:highlight>
              <a:latin typeface="Ubuntu"/>
              <a:ea typeface="Ubuntu"/>
              <a:cs typeface="Ubuntu"/>
              <a:sym typeface="Ubuntu"/>
            </a:endParaRPr>
          </a:p>
          <a:p>
            <a:pPr indent="0" lvl="0" marL="0" rtl="0" algn="ctr">
              <a:lnSpc>
                <a:spcPct val="115000"/>
              </a:lnSpc>
              <a:spcBef>
                <a:spcPts val="0"/>
              </a:spcBef>
              <a:spcAft>
                <a:spcPts val="0"/>
              </a:spcAft>
              <a:buClr>
                <a:srgbClr val="000000"/>
              </a:buClr>
              <a:buSzPts val="1100"/>
              <a:buFont typeface="Arial"/>
              <a:buNone/>
            </a:pPr>
            <a:r>
              <a:rPr lang="zh-TW" sz="1800">
                <a:solidFill>
                  <a:schemeClr val="dk1"/>
                </a:solidFill>
                <a:highlight>
                  <a:srgbClr val="FFFFFF"/>
                </a:highlight>
                <a:latin typeface="Ubuntu"/>
                <a:ea typeface="Ubuntu"/>
                <a:cs typeface="Ubuntu"/>
                <a:sym typeface="Ubuntu"/>
              </a:rPr>
              <a:t>NTHU ISS 110</a:t>
            </a:r>
            <a:endParaRPr sz="1800">
              <a:solidFill>
                <a:schemeClr val="dk1"/>
              </a:solidFill>
              <a:highlight>
                <a:srgbClr val="FFFFFF"/>
              </a:highlight>
              <a:latin typeface="Ubuntu"/>
              <a:ea typeface="Ubuntu"/>
              <a:cs typeface="Ubuntu"/>
              <a:sym typeface="Ubuntu"/>
            </a:endParaRPr>
          </a:p>
          <a:p>
            <a:pPr indent="0" lvl="0" marL="0" rtl="0" algn="ctr">
              <a:lnSpc>
                <a:spcPct val="115000"/>
              </a:lnSpc>
              <a:spcBef>
                <a:spcPts val="0"/>
              </a:spcBef>
              <a:spcAft>
                <a:spcPts val="0"/>
              </a:spcAft>
              <a:buClr>
                <a:schemeClr val="dk1"/>
              </a:buClr>
              <a:buSzPts val="1100"/>
              <a:buFont typeface="Arial"/>
              <a:buNone/>
            </a:pPr>
            <a:r>
              <a:rPr lang="zh-TW" sz="1800">
                <a:solidFill>
                  <a:schemeClr val="dk1"/>
                </a:solidFill>
                <a:latin typeface="Ubuntu"/>
                <a:ea typeface="Ubuntu"/>
                <a:cs typeface="Ubuntu"/>
                <a:sym typeface="Ubuntu"/>
              </a:rPr>
              <a:t>110078509</a:t>
            </a:r>
            <a:endParaRPr sz="1800">
              <a:solidFill>
                <a:schemeClr val="dk1"/>
              </a:solidFill>
              <a:highlight>
                <a:srgbClr val="FFFFFF"/>
              </a:highlight>
              <a:latin typeface="Ubuntu"/>
              <a:ea typeface="Ubuntu"/>
              <a:cs typeface="Ubuntu"/>
              <a:sym typeface="Ubuntu"/>
            </a:endParaRPr>
          </a:p>
        </p:txBody>
      </p:sp>
      <p:pic>
        <p:nvPicPr>
          <p:cNvPr id="59" name="Google Shape;59;p13"/>
          <p:cNvPicPr preferRelativeResize="0"/>
          <p:nvPr/>
        </p:nvPicPr>
        <p:blipFill rotWithShape="1">
          <a:blip r:embed="rId4">
            <a:alphaModFix/>
          </a:blip>
          <a:srcRect b="26864" l="0" r="38279" t="26864"/>
          <a:stretch/>
        </p:blipFill>
        <p:spPr>
          <a:xfrm>
            <a:off x="3657606" y="1588598"/>
            <a:ext cx="1828800" cy="1828800"/>
          </a:xfrm>
          <a:prstGeom prst="ellipse">
            <a:avLst/>
          </a:prstGeom>
          <a:noFill/>
          <a:ln>
            <a:noFill/>
          </a:ln>
          <a:effectLst>
            <a:outerShdw blurRad="57150" rotWithShape="0" algn="bl" dir="5400000" dist="19050">
              <a:srgbClr val="000000">
                <a:alpha val="50000"/>
              </a:srgbClr>
            </a:outerShdw>
          </a:effectLst>
        </p:spPr>
      </p:pic>
      <p:pic>
        <p:nvPicPr>
          <p:cNvPr id="60" name="Google Shape;60;p13"/>
          <p:cNvPicPr preferRelativeResize="0"/>
          <p:nvPr/>
        </p:nvPicPr>
        <p:blipFill rotWithShape="1">
          <a:blip r:embed="rId5">
            <a:alphaModFix/>
          </a:blip>
          <a:srcRect b="34098" l="22732" r="0" t="1380"/>
          <a:stretch/>
        </p:blipFill>
        <p:spPr>
          <a:xfrm>
            <a:off x="1121556" y="1582948"/>
            <a:ext cx="1828800" cy="1828800"/>
          </a:xfrm>
          <a:prstGeom prst="ellipse">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22"/>
          <p:cNvPicPr preferRelativeResize="0"/>
          <p:nvPr/>
        </p:nvPicPr>
        <p:blipFill>
          <a:blip r:embed="rId3">
            <a:alphaModFix/>
          </a:blip>
          <a:stretch>
            <a:fillRect/>
          </a:stretch>
        </p:blipFill>
        <p:spPr>
          <a:xfrm>
            <a:off x="638456" y="0"/>
            <a:ext cx="7867088"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3"/>
          <p:cNvPicPr preferRelativeResize="0"/>
          <p:nvPr/>
        </p:nvPicPr>
        <p:blipFill>
          <a:blip r:embed="rId3">
            <a:alphaModFix amt="90000"/>
          </a:blip>
          <a:stretch>
            <a:fillRect/>
          </a:stretch>
        </p:blipFill>
        <p:spPr>
          <a:xfrm>
            <a:off x="183600" y="759600"/>
            <a:ext cx="2222625" cy="129600"/>
          </a:xfrm>
          <a:prstGeom prst="rect">
            <a:avLst/>
          </a:prstGeom>
          <a:noFill/>
          <a:ln>
            <a:noFill/>
          </a:ln>
        </p:spPr>
      </p:pic>
      <p:sp>
        <p:nvSpPr>
          <p:cNvPr id="138" name="Google Shape;138;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zh-TW" sz="2400">
                <a:latin typeface="Ubuntu"/>
                <a:ea typeface="Ubuntu"/>
                <a:cs typeface="Ubuntu"/>
                <a:sym typeface="Ubuntu"/>
              </a:rPr>
              <a:t>Data Source</a:t>
            </a:r>
            <a:endParaRPr b="1" sz="2400">
              <a:latin typeface="Ubuntu"/>
              <a:ea typeface="Ubuntu"/>
              <a:cs typeface="Ubuntu"/>
              <a:sym typeface="Ubuntu"/>
            </a:endParaRPr>
          </a:p>
        </p:txBody>
      </p:sp>
      <p:pic>
        <p:nvPicPr>
          <p:cNvPr id="139" name="Google Shape;139;p23"/>
          <p:cNvPicPr preferRelativeResize="0"/>
          <p:nvPr/>
        </p:nvPicPr>
        <p:blipFill>
          <a:blip r:embed="rId4">
            <a:alphaModFix/>
          </a:blip>
          <a:stretch>
            <a:fillRect/>
          </a:stretch>
        </p:blipFill>
        <p:spPr>
          <a:xfrm>
            <a:off x="3886600" y="1438293"/>
            <a:ext cx="4945700" cy="3165908"/>
          </a:xfrm>
          <a:prstGeom prst="rect">
            <a:avLst/>
          </a:prstGeom>
          <a:noFill/>
          <a:ln>
            <a:noFill/>
          </a:ln>
        </p:spPr>
      </p:pic>
      <p:sp>
        <p:nvSpPr>
          <p:cNvPr id="140" name="Google Shape;140;p23"/>
          <p:cNvSpPr txBox="1"/>
          <p:nvPr/>
        </p:nvSpPr>
        <p:spPr>
          <a:xfrm>
            <a:off x="453825" y="1417750"/>
            <a:ext cx="3000000" cy="554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2400">
                <a:solidFill>
                  <a:schemeClr val="dk1"/>
                </a:solidFill>
                <a:latin typeface="Ubuntu"/>
                <a:ea typeface="Ubuntu"/>
                <a:cs typeface="Ubuntu"/>
                <a:sym typeface="Ubuntu"/>
              </a:rPr>
              <a:t>PTT Gossiping</a:t>
            </a:r>
            <a:endParaRPr b="1" sz="2400">
              <a:solidFill>
                <a:schemeClr val="dk1"/>
              </a:solidFill>
            </a:endParaRPr>
          </a:p>
        </p:txBody>
      </p:sp>
      <p:sp>
        <p:nvSpPr>
          <p:cNvPr id="141" name="Google Shape;141;p23"/>
          <p:cNvSpPr/>
          <p:nvPr/>
        </p:nvSpPr>
        <p:spPr>
          <a:xfrm>
            <a:off x="516125" y="2003875"/>
            <a:ext cx="3000000" cy="554100"/>
          </a:xfrm>
          <a:prstGeom prst="roundRect">
            <a:avLst>
              <a:gd fmla="val 16667" name="adj"/>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2" name="Google Shape;142;p23"/>
          <p:cNvPicPr preferRelativeResize="0"/>
          <p:nvPr/>
        </p:nvPicPr>
        <p:blipFill>
          <a:blip r:embed="rId5">
            <a:alphaModFix/>
          </a:blip>
          <a:stretch>
            <a:fillRect/>
          </a:stretch>
        </p:blipFill>
        <p:spPr>
          <a:xfrm>
            <a:off x="3067326" y="2140288"/>
            <a:ext cx="287499" cy="281276"/>
          </a:xfrm>
          <a:prstGeom prst="rect">
            <a:avLst/>
          </a:prstGeom>
          <a:noFill/>
          <a:ln>
            <a:noFill/>
          </a:ln>
        </p:spPr>
      </p:pic>
      <p:sp>
        <p:nvSpPr>
          <p:cNvPr id="143" name="Google Shape;143;p23"/>
          <p:cNvSpPr txBox="1"/>
          <p:nvPr/>
        </p:nvSpPr>
        <p:spPr>
          <a:xfrm>
            <a:off x="604450" y="2065388"/>
            <a:ext cx="1931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600">
                <a:solidFill>
                  <a:srgbClr val="1155CC"/>
                </a:solidFill>
                <a:latin typeface="Ubuntu"/>
                <a:ea typeface="Ubuntu"/>
                <a:cs typeface="Ubuntu"/>
                <a:sym typeface="Ubuntu"/>
              </a:rPr>
              <a:t>Name of athlete</a:t>
            </a:r>
            <a:endParaRPr sz="1600">
              <a:solidFill>
                <a:srgbClr val="1155CC"/>
              </a:solidFill>
              <a:latin typeface="Ubuntu"/>
              <a:ea typeface="Ubuntu"/>
              <a:cs typeface="Ubuntu"/>
              <a:sym typeface="Ubuntu"/>
            </a:endParaRPr>
          </a:p>
        </p:txBody>
      </p:sp>
      <p:sp>
        <p:nvSpPr>
          <p:cNvPr id="144" name="Google Shape;144;p23"/>
          <p:cNvSpPr txBox="1"/>
          <p:nvPr/>
        </p:nvSpPr>
        <p:spPr>
          <a:xfrm>
            <a:off x="604450" y="2804200"/>
            <a:ext cx="2619600" cy="1723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200"/>
              </a:spcBef>
              <a:spcAft>
                <a:spcPts val="0"/>
              </a:spcAft>
              <a:buNone/>
            </a:pPr>
            <a:r>
              <a:rPr lang="zh-TW" sz="1200">
                <a:solidFill>
                  <a:srgbClr val="0E101A"/>
                </a:solidFill>
                <a:latin typeface="Ubuntu"/>
                <a:ea typeface="Ubuntu"/>
                <a:cs typeface="Ubuntu"/>
                <a:sym typeface="Ubuntu"/>
              </a:rPr>
              <a:t>Tai Tzu-Ying (戴資穎)</a:t>
            </a:r>
            <a:endParaRPr sz="1200">
              <a:solidFill>
                <a:srgbClr val="0E101A"/>
              </a:solidFill>
              <a:latin typeface="Ubuntu"/>
              <a:ea typeface="Ubuntu"/>
              <a:cs typeface="Ubuntu"/>
              <a:sym typeface="Ubuntu"/>
            </a:endParaRPr>
          </a:p>
          <a:p>
            <a:pPr indent="0" lvl="0" marL="0" rtl="0" algn="l">
              <a:lnSpc>
                <a:spcPct val="100000"/>
              </a:lnSpc>
              <a:spcBef>
                <a:spcPts val="1200"/>
              </a:spcBef>
              <a:spcAft>
                <a:spcPts val="0"/>
              </a:spcAft>
              <a:buNone/>
            </a:pPr>
            <a:r>
              <a:rPr lang="zh-TW" sz="1200">
                <a:solidFill>
                  <a:srgbClr val="0E101A"/>
                </a:solidFill>
                <a:latin typeface="Ubuntu"/>
                <a:ea typeface="Ubuntu"/>
                <a:cs typeface="Ubuntu"/>
                <a:sym typeface="Ubuntu"/>
              </a:rPr>
              <a:t>Lin Yun-Ju (林昀儒)</a:t>
            </a:r>
            <a:endParaRPr sz="1200">
              <a:solidFill>
                <a:srgbClr val="0E101A"/>
              </a:solidFill>
              <a:latin typeface="Ubuntu"/>
              <a:ea typeface="Ubuntu"/>
              <a:cs typeface="Ubuntu"/>
              <a:sym typeface="Ubuntu"/>
            </a:endParaRPr>
          </a:p>
          <a:p>
            <a:pPr indent="0" lvl="0" marL="0" rtl="0" algn="l">
              <a:lnSpc>
                <a:spcPct val="100000"/>
              </a:lnSpc>
              <a:spcBef>
                <a:spcPts val="1200"/>
              </a:spcBef>
              <a:spcAft>
                <a:spcPts val="0"/>
              </a:spcAft>
              <a:buNone/>
            </a:pPr>
            <a:r>
              <a:rPr lang="zh-TW" sz="1200">
                <a:solidFill>
                  <a:srgbClr val="202124"/>
                </a:solidFill>
                <a:latin typeface="Ubuntu"/>
                <a:ea typeface="Ubuntu"/>
                <a:cs typeface="Ubuntu"/>
                <a:sym typeface="Ubuntu"/>
              </a:rPr>
              <a:t>Kuo Hsing-Chun </a:t>
            </a:r>
            <a:r>
              <a:rPr lang="zh-TW" sz="1200">
                <a:solidFill>
                  <a:srgbClr val="0E101A"/>
                </a:solidFill>
                <a:latin typeface="Ubuntu"/>
                <a:ea typeface="Ubuntu"/>
                <a:cs typeface="Ubuntu"/>
                <a:sym typeface="Ubuntu"/>
              </a:rPr>
              <a:t>(郭婞淳)</a:t>
            </a:r>
            <a:endParaRPr sz="1200">
              <a:solidFill>
                <a:srgbClr val="0E101A"/>
              </a:solidFill>
              <a:latin typeface="Ubuntu"/>
              <a:ea typeface="Ubuntu"/>
              <a:cs typeface="Ubuntu"/>
              <a:sym typeface="Ubuntu"/>
            </a:endParaRPr>
          </a:p>
          <a:p>
            <a:pPr indent="0" lvl="0" marL="0" rtl="0" algn="l">
              <a:lnSpc>
                <a:spcPct val="100000"/>
              </a:lnSpc>
              <a:spcBef>
                <a:spcPts val="1200"/>
              </a:spcBef>
              <a:spcAft>
                <a:spcPts val="0"/>
              </a:spcAft>
              <a:buNone/>
            </a:pPr>
            <a:r>
              <a:rPr lang="zh-TW" sz="1200">
                <a:solidFill>
                  <a:srgbClr val="0E101A"/>
                </a:solidFill>
                <a:latin typeface="Ubuntu"/>
                <a:ea typeface="Ubuntu"/>
                <a:cs typeface="Ubuntu"/>
                <a:sym typeface="Ubuntu"/>
              </a:rPr>
              <a:t>Lee Chih-Kai (李智凱)</a:t>
            </a:r>
            <a:endParaRPr sz="1200">
              <a:solidFill>
                <a:srgbClr val="0E101A"/>
              </a:solidFill>
              <a:latin typeface="Ubuntu"/>
              <a:ea typeface="Ubuntu"/>
              <a:cs typeface="Ubuntu"/>
              <a:sym typeface="Ubuntu"/>
            </a:endParaRPr>
          </a:p>
          <a:p>
            <a:pPr indent="0" lvl="0" marL="0" rtl="0" algn="l">
              <a:lnSpc>
                <a:spcPct val="100000"/>
              </a:lnSpc>
              <a:spcBef>
                <a:spcPts val="1200"/>
              </a:spcBef>
              <a:spcAft>
                <a:spcPts val="1200"/>
              </a:spcAft>
              <a:buNone/>
            </a:pPr>
            <a:r>
              <a:rPr lang="zh-TW" sz="1200">
                <a:solidFill>
                  <a:srgbClr val="0E101A"/>
                </a:solidFill>
                <a:latin typeface="Ubuntu"/>
                <a:ea typeface="Ubuntu"/>
                <a:cs typeface="Ubuntu"/>
                <a:sym typeface="Ubuntu"/>
              </a:rPr>
              <a:t>Yang Yung-wei (楊勇緯)</a:t>
            </a:r>
            <a:endParaRPr sz="1200">
              <a:latin typeface="Ubuntu"/>
              <a:ea typeface="Ubuntu"/>
              <a:cs typeface="Ubuntu"/>
              <a:sym typeface="Ubuntu"/>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24"/>
          <p:cNvPicPr preferRelativeResize="0"/>
          <p:nvPr/>
        </p:nvPicPr>
        <p:blipFill rotWithShape="1">
          <a:blip r:embed="rId3">
            <a:alphaModFix/>
          </a:blip>
          <a:srcRect b="0" l="0" r="14544" t="0"/>
          <a:stretch/>
        </p:blipFill>
        <p:spPr>
          <a:xfrm>
            <a:off x="2922575" y="-50"/>
            <a:ext cx="4002924" cy="2852126"/>
          </a:xfrm>
          <a:prstGeom prst="rect">
            <a:avLst/>
          </a:prstGeom>
          <a:noFill/>
          <a:ln>
            <a:noFill/>
          </a:ln>
        </p:spPr>
      </p:pic>
      <p:pic>
        <p:nvPicPr>
          <p:cNvPr id="150" name="Google Shape;150;p24"/>
          <p:cNvPicPr preferRelativeResize="0"/>
          <p:nvPr/>
        </p:nvPicPr>
        <p:blipFill rotWithShape="1">
          <a:blip r:embed="rId4">
            <a:alphaModFix/>
          </a:blip>
          <a:srcRect b="0" l="0" r="14544" t="13636"/>
          <a:stretch/>
        </p:blipFill>
        <p:spPr>
          <a:xfrm>
            <a:off x="2922575" y="2852075"/>
            <a:ext cx="4002924" cy="2291374"/>
          </a:xfrm>
          <a:prstGeom prst="rect">
            <a:avLst/>
          </a:prstGeom>
          <a:noFill/>
          <a:ln>
            <a:noFill/>
          </a:ln>
        </p:spPr>
      </p:pic>
      <p:sp>
        <p:nvSpPr>
          <p:cNvPr id="151" name="Google Shape;151;p24"/>
          <p:cNvSpPr/>
          <p:nvPr/>
        </p:nvSpPr>
        <p:spPr>
          <a:xfrm>
            <a:off x="3027825" y="106725"/>
            <a:ext cx="3808800" cy="338400"/>
          </a:xfrm>
          <a:prstGeom prst="rect">
            <a:avLst/>
          </a:prstGeom>
          <a:noFill/>
          <a:ln cap="flat" cmpd="sng" w="2857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2" name="Google Shape;152;p24"/>
          <p:cNvSpPr/>
          <p:nvPr/>
        </p:nvSpPr>
        <p:spPr>
          <a:xfrm>
            <a:off x="3027825" y="490475"/>
            <a:ext cx="3808800" cy="2361600"/>
          </a:xfrm>
          <a:prstGeom prst="rect">
            <a:avLst/>
          </a:prstGeom>
          <a:noFill/>
          <a:ln cap="flat" cmpd="sng" w="2857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3" name="Google Shape;153;p24"/>
          <p:cNvSpPr/>
          <p:nvPr/>
        </p:nvSpPr>
        <p:spPr>
          <a:xfrm>
            <a:off x="3027825" y="2903150"/>
            <a:ext cx="3808800" cy="2240400"/>
          </a:xfrm>
          <a:prstGeom prst="rect">
            <a:avLst/>
          </a:prstGeom>
          <a:noFill/>
          <a:ln cap="flat" cmpd="sng" w="2857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4" name="Google Shape;154;p24"/>
          <p:cNvSpPr txBox="1"/>
          <p:nvPr/>
        </p:nvSpPr>
        <p:spPr>
          <a:xfrm>
            <a:off x="6826750" y="45063"/>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zh-TW" sz="1800">
                <a:solidFill>
                  <a:schemeClr val="dk1"/>
                </a:solidFill>
                <a:highlight>
                  <a:srgbClr val="FFF2CC"/>
                </a:highlight>
                <a:latin typeface="Ubuntu"/>
                <a:ea typeface="Ubuntu"/>
                <a:cs typeface="Ubuntu"/>
                <a:sym typeface="Ubuntu"/>
              </a:rPr>
              <a:t>Athor / Title / Time</a:t>
            </a:r>
            <a:endParaRPr>
              <a:highlight>
                <a:srgbClr val="FFF2CC"/>
              </a:highlight>
            </a:endParaRPr>
          </a:p>
        </p:txBody>
      </p:sp>
      <p:sp>
        <p:nvSpPr>
          <p:cNvPr id="155" name="Google Shape;155;p24"/>
          <p:cNvSpPr txBox="1"/>
          <p:nvPr/>
        </p:nvSpPr>
        <p:spPr>
          <a:xfrm>
            <a:off x="6826750" y="1440425"/>
            <a:ext cx="20817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zh-TW" sz="1800">
                <a:solidFill>
                  <a:schemeClr val="dk1"/>
                </a:solidFill>
                <a:highlight>
                  <a:srgbClr val="FFF2CC"/>
                </a:highlight>
                <a:latin typeface="Ubuntu"/>
                <a:ea typeface="Ubuntu"/>
                <a:cs typeface="Ubuntu"/>
                <a:sym typeface="Ubuntu"/>
              </a:rPr>
              <a:t>Content of article</a:t>
            </a:r>
            <a:endParaRPr>
              <a:highlight>
                <a:srgbClr val="FFF2CC"/>
              </a:highlight>
            </a:endParaRPr>
          </a:p>
        </p:txBody>
      </p:sp>
      <p:sp>
        <p:nvSpPr>
          <p:cNvPr id="156" name="Google Shape;156;p24"/>
          <p:cNvSpPr txBox="1"/>
          <p:nvPr/>
        </p:nvSpPr>
        <p:spPr>
          <a:xfrm>
            <a:off x="6826750" y="3766925"/>
            <a:ext cx="24669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zh-TW" sz="1800">
                <a:solidFill>
                  <a:schemeClr val="dk1"/>
                </a:solidFill>
                <a:highlight>
                  <a:srgbClr val="FFF2CC"/>
                </a:highlight>
                <a:latin typeface="Ubuntu"/>
                <a:ea typeface="Ubuntu"/>
                <a:cs typeface="Ubuntu"/>
                <a:sym typeface="Ubuntu"/>
              </a:rPr>
              <a:t>Numer of </a:t>
            </a:r>
            <a:r>
              <a:rPr lang="zh-TW" sz="1800">
                <a:solidFill>
                  <a:schemeClr val="dk1"/>
                </a:solidFill>
                <a:highlight>
                  <a:srgbClr val="FFF2CC"/>
                </a:highlight>
                <a:latin typeface="Ubuntu"/>
                <a:ea typeface="Ubuntu"/>
                <a:cs typeface="Ubuntu"/>
                <a:sym typeface="Ubuntu"/>
              </a:rPr>
              <a:t>Comments</a:t>
            </a:r>
            <a:endParaRPr>
              <a:highlight>
                <a:srgbClr val="FFF2CC"/>
              </a:highlight>
            </a:endParaRPr>
          </a:p>
        </p:txBody>
      </p:sp>
      <p:pic>
        <p:nvPicPr>
          <p:cNvPr id="157" name="Google Shape;157;p24"/>
          <p:cNvPicPr preferRelativeResize="0"/>
          <p:nvPr/>
        </p:nvPicPr>
        <p:blipFill>
          <a:blip r:embed="rId5">
            <a:alphaModFix amt="90000"/>
          </a:blip>
          <a:stretch>
            <a:fillRect/>
          </a:stretch>
        </p:blipFill>
        <p:spPr>
          <a:xfrm>
            <a:off x="183600" y="759600"/>
            <a:ext cx="2548324" cy="129600"/>
          </a:xfrm>
          <a:prstGeom prst="rect">
            <a:avLst/>
          </a:prstGeom>
          <a:noFill/>
          <a:ln>
            <a:noFill/>
          </a:ln>
        </p:spPr>
      </p:pic>
      <p:sp>
        <p:nvSpPr>
          <p:cNvPr id="158" name="Google Shape;158;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zh-TW" sz="2400">
                <a:latin typeface="Ubuntu"/>
                <a:ea typeface="Ubuntu"/>
                <a:cs typeface="Ubuntu"/>
                <a:sym typeface="Ubuntu"/>
              </a:rPr>
              <a:t>Data Structure</a:t>
            </a:r>
            <a:endParaRPr b="1" sz="2400">
              <a:latin typeface="Ubuntu"/>
              <a:ea typeface="Ubuntu"/>
              <a:cs typeface="Ubuntu"/>
              <a:sym typeface="Ubuntu"/>
            </a:endParaRPr>
          </a:p>
        </p:txBody>
      </p:sp>
      <p:sp>
        <p:nvSpPr>
          <p:cNvPr id="159" name="Google Shape;159;p24"/>
          <p:cNvSpPr/>
          <p:nvPr/>
        </p:nvSpPr>
        <p:spPr>
          <a:xfrm>
            <a:off x="6836625" y="3790475"/>
            <a:ext cx="2307300" cy="461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160" name="Google Shape;160;p24"/>
          <p:cNvSpPr/>
          <p:nvPr/>
        </p:nvSpPr>
        <p:spPr>
          <a:xfrm>
            <a:off x="6826750" y="1440425"/>
            <a:ext cx="2081700" cy="508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161" name="Google Shape;161;p24"/>
          <p:cNvSpPr/>
          <p:nvPr/>
        </p:nvSpPr>
        <p:spPr>
          <a:xfrm>
            <a:off x="7623850" y="21525"/>
            <a:ext cx="574800" cy="508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5"/>
          <p:cNvPicPr preferRelativeResize="0"/>
          <p:nvPr/>
        </p:nvPicPr>
        <p:blipFill>
          <a:blip r:embed="rId3">
            <a:alphaModFix amt="90000"/>
          </a:blip>
          <a:stretch>
            <a:fillRect/>
          </a:stretch>
        </p:blipFill>
        <p:spPr>
          <a:xfrm>
            <a:off x="183600" y="759600"/>
            <a:ext cx="1899726" cy="129600"/>
          </a:xfrm>
          <a:prstGeom prst="rect">
            <a:avLst/>
          </a:prstGeom>
          <a:noFill/>
          <a:ln>
            <a:noFill/>
          </a:ln>
        </p:spPr>
      </p:pic>
      <p:sp>
        <p:nvSpPr>
          <p:cNvPr id="167" name="Google Shape;167;p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b="1" lang="zh-TW" sz="2400">
                <a:latin typeface="Ubuntu"/>
                <a:ea typeface="Ubuntu"/>
                <a:cs typeface="Ubuntu"/>
                <a:sym typeface="Ubuntu"/>
              </a:rPr>
              <a:t>Technique</a:t>
            </a:r>
            <a:endParaRPr b="1" sz="2400">
              <a:latin typeface="Ubuntu"/>
              <a:ea typeface="Ubuntu"/>
              <a:cs typeface="Ubuntu"/>
              <a:sym typeface="Ubuntu"/>
            </a:endParaRPr>
          </a:p>
        </p:txBody>
      </p:sp>
      <p:pic>
        <p:nvPicPr>
          <p:cNvPr id="168" name="Google Shape;168;p25"/>
          <p:cNvPicPr preferRelativeResize="0"/>
          <p:nvPr/>
        </p:nvPicPr>
        <p:blipFill>
          <a:blip r:embed="rId4">
            <a:alphaModFix/>
          </a:blip>
          <a:stretch>
            <a:fillRect/>
          </a:stretch>
        </p:blipFill>
        <p:spPr>
          <a:xfrm>
            <a:off x="311700" y="1143425"/>
            <a:ext cx="5415938" cy="3820976"/>
          </a:xfrm>
          <a:prstGeom prst="rect">
            <a:avLst/>
          </a:prstGeom>
          <a:noFill/>
          <a:ln cap="flat" cmpd="sng" w="9525">
            <a:solidFill>
              <a:schemeClr val="dk2"/>
            </a:solidFill>
            <a:prstDash val="solid"/>
            <a:round/>
            <a:headEnd len="sm" w="sm" type="none"/>
            <a:tailEnd len="sm" w="sm" type="none"/>
          </a:ln>
        </p:spPr>
      </p:pic>
      <p:sp>
        <p:nvSpPr>
          <p:cNvPr id="169" name="Google Shape;169;p25"/>
          <p:cNvSpPr txBox="1"/>
          <p:nvPr/>
        </p:nvSpPr>
        <p:spPr>
          <a:xfrm>
            <a:off x="5899000" y="1143425"/>
            <a:ext cx="3000000" cy="10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zh-TW" sz="1800">
                <a:solidFill>
                  <a:schemeClr val="dk1"/>
                </a:solidFill>
                <a:highlight>
                  <a:srgbClr val="FFF2CC"/>
                </a:highlight>
                <a:latin typeface="Ubuntu"/>
                <a:ea typeface="Ubuntu"/>
                <a:cs typeface="Ubuntu"/>
                <a:sym typeface="Ubuntu"/>
              </a:rPr>
              <a:t>Web scrapping</a:t>
            </a:r>
            <a:endParaRPr b="1" sz="1800">
              <a:solidFill>
                <a:schemeClr val="dk1"/>
              </a:solidFill>
              <a:highlight>
                <a:srgbClr val="FFF2CC"/>
              </a:highlight>
              <a:latin typeface="Ubuntu"/>
              <a:ea typeface="Ubuntu"/>
              <a:cs typeface="Ubuntu"/>
              <a:sym typeface="Ubuntu"/>
            </a:endParaRPr>
          </a:p>
          <a:p>
            <a:pPr indent="0" lvl="0" marL="0" rtl="0" algn="l">
              <a:lnSpc>
                <a:spcPct val="115000"/>
              </a:lnSpc>
              <a:spcBef>
                <a:spcPts val="0"/>
              </a:spcBef>
              <a:spcAft>
                <a:spcPts val="0"/>
              </a:spcAft>
              <a:buNone/>
            </a:pPr>
            <a:r>
              <a:rPr lang="zh-TW" sz="1800">
                <a:solidFill>
                  <a:schemeClr val="dk1"/>
                </a:solidFill>
                <a:latin typeface="Ubuntu"/>
                <a:ea typeface="Ubuntu"/>
                <a:cs typeface="Ubuntu"/>
                <a:sym typeface="Ubuntu"/>
              </a:rPr>
              <a:t>BeautifulSoup</a:t>
            </a:r>
            <a:endParaRPr sz="1800">
              <a:solidFill>
                <a:schemeClr val="dk1"/>
              </a:solidFill>
              <a:latin typeface="Ubuntu"/>
              <a:ea typeface="Ubuntu"/>
              <a:cs typeface="Ubuntu"/>
              <a:sym typeface="Ubuntu"/>
            </a:endParaRPr>
          </a:p>
          <a:p>
            <a:pPr indent="-342900" lvl="0" marL="457200" rtl="0" algn="l">
              <a:lnSpc>
                <a:spcPct val="115000"/>
              </a:lnSpc>
              <a:spcBef>
                <a:spcPts val="0"/>
              </a:spcBef>
              <a:spcAft>
                <a:spcPts val="0"/>
              </a:spcAft>
              <a:buClr>
                <a:schemeClr val="dk1"/>
              </a:buClr>
              <a:buSzPts val="1800"/>
              <a:buFont typeface="Ubuntu"/>
              <a:buChar char="-"/>
            </a:pPr>
            <a:r>
              <a:rPr lang="zh-TW" sz="1800">
                <a:solidFill>
                  <a:schemeClr val="dk1"/>
                </a:solidFill>
                <a:latin typeface="Ubuntu"/>
                <a:ea typeface="Ubuntu"/>
                <a:cs typeface="Ubuntu"/>
                <a:sym typeface="Ubuntu"/>
              </a:rPr>
              <a:t>store to .csv files</a:t>
            </a:r>
            <a:endParaRPr sz="1800">
              <a:solidFill>
                <a:schemeClr val="dk1"/>
              </a:solidFill>
              <a:latin typeface="Ubuntu"/>
              <a:ea typeface="Ubuntu"/>
              <a:cs typeface="Ubuntu"/>
              <a:sym typeface="Ubuntu"/>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26"/>
          <p:cNvPicPr preferRelativeResize="0"/>
          <p:nvPr/>
        </p:nvPicPr>
        <p:blipFill>
          <a:blip r:embed="rId3">
            <a:alphaModFix amt="90000"/>
          </a:blip>
          <a:stretch>
            <a:fillRect/>
          </a:stretch>
        </p:blipFill>
        <p:spPr>
          <a:xfrm>
            <a:off x="183600" y="759600"/>
            <a:ext cx="1899726" cy="129600"/>
          </a:xfrm>
          <a:prstGeom prst="rect">
            <a:avLst/>
          </a:prstGeom>
          <a:noFill/>
          <a:ln>
            <a:noFill/>
          </a:ln>
        </p:spPr>
      </p:pic>
      <p:sp>
        <p:nvSpPr>
          <p:cNvPr id="175" name="Google Shape;175;p2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b="1" lang="zh-TW" sz="2400">
                <a:latin typeface="Ubuntu"/>
                <a:ea typeface="Ubuntu"/>
                <a:cs typeface="Ubuntu"/>
                <a:sym typeface="Ubuntu"/>
              </a:rPr>
              <a:t>Technique</a:t>
            </a:r>
            <a:endParaRPr b="1" sz="2400">
              <a:latin typeface="Ubuntu"/>
              <a:ea typeface="Ubuntu"/>
              <a:cs typeface="Ubuntu"/>
              <a:sym typeface="Ubuntu"/>
            </a:endParaRPr>
          </a:p>
        </p:txBody>
      </p:sp>
      <p:sp>
        <p:nvSpPr>
          <p:cNvPr id="176" name="Google Shape;176;p26"/>
          <p:cNvSpPr txBox="1"/>
          <p:nvPr/>
        </p:nvSpPr>
        <p:spPr>
          <a:xfrm>
            <a:off x="594800" y="1310825"/>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zh-TW" sz="1800">
                <a:solidFill>
                  <a:schemeClr val="dk1"/>
                </a:solidFill>
                <a:highlight>
                  <a:srgbClr val="FFF2CC"/>
                </a:highlight>
                <a:latin typeface="Ubuntu"/>
                <a:ea typeface="Ubuntu"/>
                <a:cs typeface="Ubuntu"/>
                <a:sym typeface="Ubuntu"/>
              </a:rPr>
              <a:t>Tokenization</a:t>
            </a:r>
            <a:r>
              <a:rPr b="1" lang="zh-TW" sz="1800">
                <a:solidFill>
                  <a:schemeClr val="dk1"/>
                </a:solidFill>
                <a:latin typeface="Ubuntu"/>
                <a:ea typeface="Ubuntu"/>
                <a:cs typeface="Ubuntu"/>
                <a:sym typeface="Ubuntu"/>
              </a:rPr>
              <a:t>   </a:t>
            </a:r>
            <a:r>
              <a:rPr lang="zh-TW" sz="1800">
                <a:solidFill>
                  <a:schemeClr val="dk1"/>
                </a:solidFill>
                <a:latin typeface="Ubuntu"/>
                <a:ea typeface="Ubuntu"/>
                <a:cs typeface="Ubuntu"/>
                <a:sym typeface="Ubuntu"/>
              </a:rPr>
              <a:t>CKIP</a:t>
            </a:r>
            <a:endParaRPr sz="1800">
              <a:solidFill>
                <a:schemeClr val="dk1"/>
              </a:solidFill>
            </a:endParaRPr>
          </a:p>
        </p:txBody>
      </p:sp>
      <p:pic>
        <p:nvPicPr>
          <p:cNvPr id="177" name="Google Shape;177;p26"/>
          <p:cNvPicPr preferRelativeResize="0"/>
          <p:nvPr/>
        </p:nvPicPr>
        <p:blipFill>
          <a:blip r:embed="rId4">
            <a:alphaModFix/>
          </a:blip>
          <a:stretch>
            <a:fillRect/>
          </a:stretch>
        </p:blipFill>
        <p:spPr>
          <a:xfrm>
            <a:off x="594800" y="2348799"/>
            <a:ext cx="7954401" cy="2000250"/>
          </a:xfrm>
          <a:prstGeom prst="rect">
            <a:avLst/>
          </a:prstGeom>
          <a:noFill/>
          <a:ln cap="flat" cmpd="sng" w="9525">
            <a:solidFill>
              <a:schemeClr val="dk2"/>
            </a:solidFill>
            <a:prstDash val="solid"/>
            <a:round/>
            <a:headEnd len="sm" w="sm" type="none"/>
            <a:tailEnd len="sm" w="sm" type="none"/>
          </a:ln>
        </p:spPr>
      </p:pic>
      <p:sp>
        <p:nvSpPr>
          <p:cNvPr id="178" name="Google Shape;178;p26"/>
          <p:cNvSpPr txBox="1"/>
          <p:nvPr/>
        </p:nvSpPr>
        <p:spPr>
          <a:xfrm>
            <a:off x="594800" y="1772525"/>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TW" sz="1800">
                <a:solidFill>
                  <a:schemeClr val="dk1"/>
                </a:solidFill>
                <a:latin typeface="Ubuntu"/>
                <a:ea typeface="Ubuntu"/>
                <a:cs typeface="Ubuntu"/>
                <a:sym typeface="Ubuntu"/>
              </a:rPr>
              <a:t>Define our stop words</a:t>
            </a:r>
            <a:endParaRPr sz="18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27"/>
          <p:cNvPicPr preferRelativeResize="0"/>
          <p:nvPr/>
        </p:nvPicPr>
        <p:blipFill>
          <a:blip r:embed="rId3">
            <a:alphaModFix amt="90000"/>
          </a:blip>
          <a:stretch>
            <a:fillRect/>
          </a:stretch>
        </p:blipFill>
        <p:spPr>
          <a:xfrm>
            <a:off x="183600" y="759600"/>
            <a:ext cx="1899726" cy="129600"/>
          </a:xfrm>
          <a:prstGeom prst="rect">
            <a:avLst/>
          </a:prstGeom>
          <a:noFill/>
          <a:ln>
            <a:noFill/>
          </a:ln>
        </p:spPr>
      </p:pic>
      <p:sp>
        <p:nvSpPr>
          <p:cNvPr id="184" name="Google Shape;184;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41509"/>
              <a:buFont typeface="Arial"/>
              <a:buNone/>
            </a:pPr>
            <a:r>
              <a:rPr b="1" lang="zh-TW" sz="2650">
                <a:latin typeface="Ubuntu"/>
                <a:ea typeface="Ubuntu"/>
                <a:cs typeface="Ubuntu"/>
                <a:sym typeface="Ubuntu"/>
              </a:rPr>
              <a:t>Technique -</a:t>
            </a:r>
            <a:r>
              <a:rPr b="1" lang="zh-TW" sz="2400">
                <a:latin typeface="Ubuntu"/>
                <a:ea typeface="Ubuntu"/>
                <a:cs typeface="Ubuntu"/>
                <a:sym typeface="Ubuntu"/>
              </a:rPr>
              <a:t> </a:t>
            </a:r>
            <a:r>
              <a:rPr b="1" lang="zh-TW" sz="2000">
                <a:latin typeface="Ubuntu"/>
                <a:ea typeface="Ubuntu"/>
                <a:cs typeface="Ubuntu"/>
                <a:sym typeface="Ubuntu"/>
              </a:rPr>
              <a:t>Data Cleaning</a:t>
            </a:r>
            <a:endParaRPr b="1" sz="2000"/>
          </a:p>
          <a:p>
            <a:pPr indent="0" lvl="0" marL="0" rtl="0" algn="l">
              <a:lnSpc>
                <a:spcPct val="115000"/>
              </a:lnSpc>
              <a:spcBef>
                <a:spcPts val="0"/>
              </a:spcBef>
              <a:spcAft>
                <a:spcPts val="0"/>
              </a:spcAft>
              <a:buClr>
                <a:schemeClr val="dk1"/>
              </a:buClr>
              <a:buSzPct val="45833"/>
              <a:buFont typeface="Arial"/>
              <a:buNone/>
            </a:pPr>
            <a:r>
              <a:t/>
            </a:r>
            <a:endParaRPr b="1" sz="2400">
              <a:latin typeface="Ubuntu"/>
              <a:ea typeface="Ubuntu"/>
              <a:cs typeface="Ubuntu"/>
              <a:sym typeface="Ubuntu"/>
            </a:endParaRPr>
          </a:p>
        </p:txBody>
      </p:sp>
      <p:pic>
        <p:nvPicPr>
          <p:cNvPr id="185" name="Google Shape;185;p27"/>
          <p:cNvPicPr preferRelativeResize="0"/>
          <p:nvPr/>
        </p:nvPicPr>
        <p:blipFill>
          <a:blip r:embed="rId4">
            <a:alphaModFix/>
          </a:blip>
          <a:stretch>
            <a:fillRect/>
          </a:stretch>
        </p:blipFill>
        <p:spPr>
          <a:xfrm>
            <a:off x="311700" y="1126209"/>
            <a:ext cx="7114351" cy="35529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28"/>
          <p:cNvPicPr preferRelativeResize="0"/>
          <p:nvPr/>
        </p:nvPicPr>
        <p:blipFill>
          <a:blip r:embed="rId3">
            <a:alphaModFix amt="90000"/>
          </a:blip>
          <a:stretch>
            <a:fillRect/>
          </a:stretch>
        </p:blipFill>
        <p:spPr>
          <a:xfrm>
            <a:off x="183600" y="759600"/>
            <a:ext cx="1899726" cy="129600"/>
          </a:xfrm>
          <a:prstGeom prst="rect">
            <a:avLst/>
          </a:prstGeom>
          <a:noFill/>
          <a:ln>
            <a:noFill/>
          </a:ln>
        </p:spPr>
      </p:pic>
      <p:sp>
        <p:nvSpPr>
          <p:cNvPr id="191" name="Google Shape;191;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41509"/>
              <a:buFont typeface="Arial"/>
              <a:buNone/>
            </a:pPr>
            <a:r>
              <a:rPr b="1" lang="zh-TW" sz="2650">
                <a:latin typeface="Ubuntu"/>
                <a:ea typeface="Ubuntu"/>
                <a:cs typeface="Ubuntu"/>
                <a:sym typeface="Ubuntu"/>
              </a:rPr>
              <a:t>Technique -</a:t>
            </a:r>
            <a:r>
              <a:rPr b="1" lang="zh-TW" sz="2400">
                <a:latin typeface="Ubuntu"/>
                <a:ea typeface="Ubuntu"/>
                <a:cs typeface="Ubuntu"/>
                <a:sym typeface="Ubuntu"/>
              </a:rPr>
              <a:t> </a:t>
            </a:r>
            <a:r>
              <a:rPr b="1" lang="zh-TW" sz="2000">
                <a:latin typeface="Ubuntu"/>
                <a:ea typeface="Ubuntu"/>
                <a:cs typeface="Ubuntu"/>
                <a:sym typeface="Ubuntu"/>
              </a:rPr>
              <a:t>Ruled Based Sentiment Analysis Keymoji Package</a:t>
            </a:r>
            <a:endParaRPr b="1" sz="2000">
              <a:latin typeface="Ubuntu"/>
              <a:ea typeface="Ubuntu"/>
              <a:cs typeface="Ubuntu"/>
              <a:sym typeface="Ubuntu"/>
            </a:endParaRPr>
          </a:p>
          <a:p>
            <a:pPr indent="0" lvl="0" marL="0" rtl="0" algn="l">
              <a:lnSpc>
                <a:spcPct val="115000"/>
              </a:lnSpc>
              <a:spcBef>
                <a:spcPts val="0"/>
              </a:spcBef>
              <a:spcAft>
                <a:spcPts val="0"/>
              </a:spcAft>
              <a:buClr>
                <a:schemeClr val="dk1"/>
              </a:buClr>
              <a:buSzPct val="45833"/>
              <a:buFont typeface="Arial"/>
              <a:buNone/>
            </a:pPr>
            <a:r>
              <a:t/>
            </a:r>
            <a:endParaRPr b="1" sz="2400">
              <a:latin typeface="Ubuntu"/>
              <a:ea typeface="Ubuntu"/>
              <a:cs typeface="Ubuntu"/>
              <a:sym typeface="Ubuntu"/>
            </a:endParaRPr>
          </a:p>
        </p:txBody>
      </p:sp>
      <p:sp>
        <p:nvSpPr>
          <p:cNvPr id="192" name="Google Shape;192;p28"/>
          <p:cNvSpPr txBox="1"/>
          <p:nvPr/>
        </p:nvSpPr>
        <p:spPr>
          <a:xfrm>
            <a:off x="6082500" y="1087800"/>
            <a:ext cx="3061800" cy="281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highlight>
                  <a:srgbClr val="FFF2CC"/>
                </a:highlight>
                <a:latin typeface="Ubuntu"/>
                <a:ea typeface="Ubuntu"/>
                <a:cs typeface="Ubuntu"/>
                <a:sym typeface="Ubuntu"/>
              </a:rPr>
              <a:t>Keymoji package</a:t>
            </a:r>
            <a:endParaRPr sz="1800">
              <a:highlight>
                <a:srgbClr val="FFF2CC"/>
              </a:highlight>
              <a:latin typeface="Ubuntu"/>
              <a:ea typeface="Ubuntu"/>
              <a:cs typeface="Ubuntu"/>
              <a:sym typeface="Ubuntu"/>
            </a:endParaRPr>
          </a:p>
          <a:p>
            <a:pPr indent="-323850" lvl="0" marL="457200" rtl="0" algn="l">
              <a:lnSpc>
                <a:spcPct val="115000"/>
              </a:lnSpc>
              <a:spcBef>
                <a:spcPts val="0"/>
              </a:spcBef>
              <a:spcAft>
                <a:spcPts val="0"/>
              </a:spcAft>
              <a:buSzPts val="1500"/>
              <a:buFont typeface="Ubuntu"/>
              <a:buChar char="●"/>
            </a:pPr>
            <a:r>
              <a:rPr lang="zh-TW" sz="1500">
                <a:solidFill>
                  <a:schemeClr val="dk1"/>
                </a:solidFill>
                <a:latin typeface="Ubuntu"/>
                <a:ea typeface="Ubuntu"/>
                <a:cs typeface="Ubuntu"/>
                <a:sym typeface="Ubuntu"/>
              </a:rPr>
              <a:t>8 </a:t>
            </a:r>
            <a:r>
              <a:rPr lang="zh-TW" sz="1500">
                <a:solidFill>
                  <a:schemeClr val="dk1"/>
                </a:solidFill>
                <a:latin typeface="Ubuntu"/>
                <a:ea typeface="Ubuntu"/>
                <a:cs typeface="Ubuntu"/>
                <a:sym typeface="Ubuntu"/>
              </a:rPr>
              <a:t>Sentiment Score</a:t>
            </a:r>
            <a:endParaRPr sz="1500">
              <a:solidFill>
                <a:schemeClr val="dk1"/>
              </a:solidFill>
              <a:latin typeface="Ubuntu"/>
              <a:ea typeface="Ubuntu"/>
              <a:cs typeface="Ubuntu"/>
              <a:sym typeface="Ubuntu"/>
            </a:endParaRPr>
          </a:p>
          <a:p>
            <a:pPr indent="-323850" lvl="1" marL="914400" rtl="0" algn="l">
              <a:lnSpc>
                <a:spcPct val="115000"/>
              </a:lnSpc>
              <a:spcBef>
                <a:spcPts val="0"/>
              </a:spcBef>
              <a:spcAft>
                <a:spcPts val="0"/>
              </a:spcAft>
              <a:buClr>
                <a:schemeClr val="dk1"/>
              </a:buClr>
              <a:buSzPts val="1500"/>
              <a:buFont typeface="Ubuntu"/>
              <a:buChar char="○"/>
            </a:pPr>
            <a:r>
              <a:rPr lang="zh-TW" sz="1500">
                <a:solidFill>
                  <a:schemeClr val="accent2"/>
                </a:solidFill>
                <a:highlight>
                  <a:srgbClr val="FFFFFF"/>
                </a:highlight>
                <a:latin typeface="Ubuntu"/>
                <a:ea typeface="Ubuntu"/>
                <a:cs typeface="Ubuntu"/>
                <a:sym typeface="Ubuntu"/>
              </a:rPr>
              <a:t>Anger</a:t>
            </a:r>
            <a:endParaRPr sz="1500">
              <a:solidFill>
                <a:schemeClr val="accent2"/>
              </a:solidFill>
              <a:highlight>
                <a:srgbClr val="FFFFFF"/>
              </a:highlight>
              <a:latin typeface="Ubuntu"/>
              <a:ea typeface="Ubuntu"/>
              <a:cs typeface="Ubuntu"/>
              <a:sym typeface="Ubuntu"/>
            </a:endParaRPr>
          </a:p>
          <a:p>
            <a:pPr indent="-323850" lvl="1" marL="914400" rtl="0" algn="l">
              <a:lnSpc>
                <a:spcPct val="115000"/>
              </a:lnSpc>
              <a:spcBef>
                <a:spcPts val="0"/>
              </a:spcBef>
              <a:spcAft>
                <a:spcPts val="0"/>
              </a:spcAft>
              <a:buClr>
                <a:schemeClr val="accent2"/>
              </a:buClr>
              <a:buSzPts val="1500"/>
              <a:buFont typeface="Ubuntu"/>
              <a:buChar char="○"/>
            </a:pPr>
            <a:r>
              <a:rPr lang="zh-TW" sz="1500">
                <a:solidFill>
                  <a:schemeClr val="accent2"/>
                </a:solidFill>
                <a:highlight>
                  <a:srgbClr val="FFFFFF"/>
                </a:highlight>
                <a:latin typeface="Ubuntu"/>
                <a:ea typeface="Ubuntu"/>
                <a:cs typeface="Ubuntu"/>
                <a:sym typeface="Ubuntu"/>
              </a:rPr>
              <a:t>Anticipation</a:t>
            </a:r>
            <a:endParaRPr sz="1500">
              <a:solidFill>
                <a:schemeClr val="accent2"/>
              </a:solidFill>
              <a:highlight>
                <a:srgbClr val="FFFFFF"/>
              </a:highlight>
              <a:latin typeface="Ubuntu"/>
              <a:ea typeface="Ubuntu"/>
              <a:cs typeface="Ubuntu"/>
              <a:sym typeface="Ubuntu"/>
            </a:endParaRPr>
          </a:p>
          <a:p>
            <a:pPr indent="-323850" lvl="1" marL="914400" rtl="0" algn="l">
              <a:lnSpc>
                <a:spcPct val="115000"/>
              </a:lnSpc>
              <a:spcBef>
                <a:spcPts val="0"/>
              </a:spcBef>
              <a:spcAft>
                <a:spcPts val="0"/>
              </a:spcAft>
              <a:buClr>
                <a:schemeClr val="accent2"/>
              </a:buClr>
              <a:buSzPts val="1500"/>
              <a:buFont typeface="Ubuntu"/>
              <a:buChar char="○"/>
            </a:pPr>
            <a:r>
              <a:rPr lang="zh-TW" sz="1500">
                <a:solidFill>
                  <a:schemeClr val="accent2"/>
                </a:solidFill>
                <a:highlight>
                  <a:srgbClr val="FFFFFF"/>
                </a:highlight>
                <a:latin typeface="Ubuntu"/>
                <a:ea typeface="Ubuntu"/>
                <a:cs typeface="Ubuntu"/>
                <a:sym typeface="Ubuntu"/>
              </a:rPr>
              <a:t>Disgust</a:t>
            </a:r>
            <a:endParaRPr sz="1500">
              <a:solidFill>
                <a:schemeClr val="accent2"/>
              </a:solidFill>
              <a:highlight>
                <a:srgbClr val="FFFFFF"/>
              </a:highlight>
              <a:latin typeface="Ubuntu"/>
              <a:ea typeface="Ubuntu"/>
              <a:cs typeface="Ubuntu"/>
              <a:sym typeface="Ubuntu"/>
            </a:endParaRPr>
          </a:p>
          <a:p>
            <a:pPr indent="-323850" lvl="1" marL="914400" rtl="0" algn="l">
              <a:lnSpc>
                <a:spcPct val="115000"/>
              </a:lnSpc>
              <a:spcBef>
                <a:spcPts val="0"/>
              </a:spcBef>
              <a:spcAft>
                <a:spcPts val="0"/>
              </a:spcAft>
              <a:buClr>
                <a:schemeClr val="accent2"/>
              </a:buClr>
              <a:buSzPts val="1500"/>
              <a:buFont typeface="Ubuntu"/>
              <a:buChar char="○"/>
            </a:pPr>
            <a:r>
              <a:rPr lang="zh-TW" sz="1500">
                <a:solidFill>
                  <a:schemeClr val="accent2"/>
                </a:solidFill>
                <a:highlight>
                  <a:srgbClr val="FFFFFF"/>
                </a:highlight>
                <a:latin typeface="Ubuntu"/>
                <a:ea typeface="Ubuntu"/>
                <a:cs typeface="Ubuntu"/>
                <a:sym typeface="Ubuntu"/>
              </a:rPr>
              <a:t>Fear</a:t>
            </a:r>
            <a:endParaRPr sz="1500">
              <a:solidFill>
                <a:schemeClr val="accent2"/>
              </a:solidFill>
              <a:highlight>
                <a:srgbClr val="FFFFFF"/>
              </a:highlight>
              <a:latin typeface="Ubuntu"/>
              <a:ea typeface="Ubuntu"/>
              <a:cs typeface="Ubuntu"/>
              <a:sym typeface="Ubuntu"/>
            </a:endParaRPr>
          </a:p>
          <a:p>
            <a:pPr indent="-323850" lvl="1" marL="914400" rtl="0" algn="l">
              <a:lnSpc>
                <a:spcPct val="115000"/>
              </a:lnSpc>
              <a:spcBef>
                <a:spcPts val="0"/>
              </a:spcBef>
              <a:spcAft>
                <a:spcPts val="0"/>
              </a:spcAft>
              <a:buClr>
                <a:schemeClr val="accent2"/>
              </a:buClr>
              <a:buSzPts val="1500"/>
              <a:buFont typeface="Ubuntu"/>
              <a:buChar char="○"/>
            </a:pPr>
            <a:r>
              <a:rPr lang="zh-TW" sz="1500">
                <a:solidFill>
                  <a:schemeClr val="accent2"/>
                </a:solidFill>
                <a:highlight>
                  <a:srgbClr val="FFFFFF"/>
                </a:highlight>
                <a:latin typeface="Ubuntu"/>
                <a:ea typeface="Ubuntu"/>
                <a:cs typeface="Ubuntu"/>
                <a:sym typeface="Ubuntu"/>
              </a:rPr>
              <a:t>Joy</a:t>
            </a:r>
            <a:endParaRPr sz="1500">
              <a:solidFill>
                <a:schemeClr val="accent2"/>
              </a:solidFill>
              <a:highlight>
                <a:srgbClr val="FFFFFF"/>
              </a:highlight>
              <a:latin typeface="Ubuntu"/>
              <a:ea typeface="Ubuntu"/>
              <a:cs typeface="Ubuntu"/>
              <a:sym typeface="Ubuntu"/>
            </a:endParaRPr>
          </a:p>
          <a:p>
            <a:pPr indent="-323850" lvl="1" marL="914400" rtl="0" algn="l">
              <a:lnSpc>
                <a:spcPct val="115000"/>
              </a:lnSpc>
              <a:spcBef>
                <a:spcPts val="0"/>
              </a:spcBef>
              <a:spcAft>
                <a:spcPts val="0"/>
              </a:spcAft>
              <a:buClr>
                <a:schemeClr val="accent2"/>
              </a:buClr>
              <a:buSzPts val="1500"/>
              <a:buFont typeface="Ubuntu"/>
              <a:buChar char="○"/>
            </a:pPr>
            <a:r>
              <a:rPr lang="zh-TW" sz="1500">
                <a:solidFill>
                  <a:schemeClr val="accent2"/>
                </a:solidFill>
                <a:highlight>
                  <a:srgbClr val="FFFFFF"/>
                </a:highlight>
                <a:latin typeface="Ubuntu"/>
                <a:ea typeface="Ubuntu"/>
                <a:cs typeface="Ubuntu"/>
                <a:sym typeface="Ubuntu"/>
              </a:rPr>
              <a:t>Sadness</a:t>
            </a:r>
            <a:endParaRPr sz="1500">
              <a:solidFill>
                <a:schemeClr val="accent2"/>
              </a:solidFill>
              <a:highlight>
                <a:srgbClr val="FFFFFF"/>
              </a:highlight>
              <a:latin typeface="Ubuntu"/>
              <a:ea typeface="Ubuntu"/>
              <a:cs typeface="Ubuntu"/>
              <a:sym typeface="Ubuntu"/>
            </a:endParaRPr>
          </a:p>
          <a:p>
            <a:pPr indent="-323850" lvl="1" marL="914400" rtl="0" algn="l">
              <a:lnSpc>
                <a:spcPct val="115000"/>
              </a:lnSpc>
              <a:spcBef>
                <a:spcPts val="0"/>
              </a:spcBef>
              <a:spcAft>
                <a:spcPts val="0"/>
              </a:spcAft>
              <a:buClr>
                <a:schemeClr val="accent2"/>
              </a:buClr>
              <a:buSzPts val="1500"/>
              <a:buFont typeface="Ubuntu"/>
              <a:buChar char="○"/>
            </a:pPr>
            <a:r>
              <a:rPr lang="zh-TW" sz="1500">
                <a:solidFill>
                  <a:schemeClr val="accent2"/>
                </a:solidFill>
                <a:highlight>
                  <a:srgbClr val="FFFFFF"/>
                </a:highlight>
                <a:latin typeface="Ubuntu"/>
                <a:ea typeface="Ubuntu"/>
                <a:cs typeface="Ubuntu"/>
                <a:sym typeface="Ubuntu"/>
              </a:rPr>
              <a:t>Surprise</a:t>
            </a:r>
            <a:endParaRPr sz="1500">
              <a:solidFill>
                <a:schemeClr val="accent2"/>
              </a:solidFill>
              <a:highlight>
                <a:srgbClr val="FFFFFF"/>
              </a:highlight>
              <a:latin typeface="Ubuntu"/>
              <a:ea typeface="Ubuntu"/>
              <a:cs typeface="Ubuntu"/>
              <a:sym typeface="Ubuntu"/>
            </a:endParaRPr>
          </a:p>
          <a:p>
            <a:pPr indent="-323850" lvl="1" marL="914400" rtl="0" algn="l">
              <a:lnSpc>
                <a:spcPct val="115000"/>
              </a:lnSpc>
              <a:spcBef>
                <a:spcPts val="0"/>
              </a:spcBef>
              <a:spcAft>
                <a:spcPts val="0"/>
              </a:spcAft>
              <a:buClr>
                <a:schemeClr val="accent2"/>
              </a:buClr>
              <a:buSzPts val="1500"/>
              <a:buFont typeface="Ubuntu"/>
              <a:buChar char="○"/>
            </a:pPr>
            <a:r>
              <a:rPr lang="zh-TW" sz="1500">
                <a:solidFill>
                  <a:schemeClr val="accent2"/>
                </a:solidFill>
                <a:highlight>
                  <a:srgbClr val="FFFFFF"/>
                </a:highlight>
                <a:latin typeface="Ubuntu"/>
                <a:ea typeface="Ubuntu"/>
                <a:cs typeface="Ubuntu"/>
                <a:sym typeface="Ubuntu"/>
              </a:rPr>
              <a:t>Trust</a:t>
            </a:r>
            <a:endParaRPr sz="1500">
              <a:solidFill>
                <a:schemeClr val="accent2"/>
              </a:solidFill>
              <a:highlight>
                <a:srgbClr val="FFFFFF"/>
              </a:highlight>
              <a:latin typeface="Ubuntu"/>
              <a:ea typeface="Ubuntu"/>
              <a:cs typeface="Ubuntu"/>
              <a:sym typeface="Ubuntu"/>
            </a:endParaRPr>
          </a:p>
        </p:txBody>
      </p:sp>
      <p:pic>
        <p:nvPicPr>
          <p:cNvPr id="193" name="Google Shape;193;p28"/>
          <p:cNvPicPr preferRelativeResize="0"/>
          <p:nvPr/>
        </p:nvPicPr>
        <p:blipFill rotWithShape="1">
          <a:blip r:embed="rId4">
            <a:alphaModFix/>
          </a:blip>
          <a:srcRect b="0" l="0" r="18293" t="0"/>
          <a:stretch/>
        </p:blipFill>
        <p:spPr>
          <a:xfrm>
            <a:off x="152400" y="1170125"/>
            <a:ext cx="5855100" cy="36898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29"/>
          <p:cNvPicPr preferRelativeResize="0"/>
          <p:nvPr/>
        </p:nvPicPr>
        <p:blipFill>
          <a:blip r:embed="rId3">
            <a:alphaModFix/>
          </a:blip>
          <a:stretch>
            <a:fillRect/>
          </a:stretch>
        </p:blipFill>
        <p:spPr>
          <a:xfrm>
            <a:off x="1951600" y="-3"/>
            <a:ext cx="5810563" cy="51435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30"/>
          <p:cNvPicPr preferRelativeResize="0"/>
          <p:nvPr/>
        </p:nvPicPr>
        <p:blipFill>
          <a:blip r:embed="rId3">
            <a:alphaModFix amt="90000"/>
          </a:blip>
          <a:stretch>
            <a:fillRect/>
          </a:stretch>
        </p:blipFill>
        <p:spPr>
          <a:xfrm>
            <a:off x="503050" y="2128475"/>
            <a:ext cx="3573949" cy="129600"/>
          </a:xfrm>
          <a:prstGeom prst="rect">
            <a:avLst/>
          </a:prstGeom>
          <a:noFill/>
          <a:ln>
            <a:noFill/>
          </a:ln>
        </p:spPr>
      </p:pic>
      <p:sp>
        <p:nvSpPr>
          <p:cNvPr id="204" name="Google Shape;204;p30"/>
          <p:cNvSpPr txBox="1"/>
          <p:nvPr>
            <p:ph type="title"/>
          </p:nvPr>
        </p:nvSpPr>
        <p:spPr>
          <a:xfrm>
            <a:off x="503050" y="1685375"/>
            <a:ext cx="85017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zh-TW" sz="2500">
                <a:latin typeface="Ubuntu"/>
                <a:ea typeface="Ubuntu"/>
                <a:cs typeface="Ubuntu"/>
                <a:sym typeface="Ubuntu"/>
              </a:rPr>
              <a:t>Transfer learning BERT</a:t>
            </a:r>
            <a:endParaRPr b="1" sz="2500">
              <a:latin typeface="Ubuntu"/>
              <a:ea typeface="Ubuntu"/>
              <a:cs typeface="Ubuntu"/>
              <a:sym typeface="Ubuntu"/>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31"/>
          <p:cNvPicPr preferRelativeResize="0"/>
          <p:nvPr/>
        </p:nvPicPr>
        <p:blipFill>
          <a:blip r:embed="rId3">
            <a:alphaModFix amt="90000"/>
          </a:blip>
          <a:stretch>
            <a:fillRect/>
          </a:stretch>
        </p:blipFill>
        <p:spPr>
          <a:xfrm>
            <a:off x="183600" y="607200"/>
            <a:ext cx="1899726" cy="129600"/>
          </a:xfrm>
          <a:prstGeom prst="rect">
            <a:avLst/>
          </a:prstGeom>
          <a:noFill/>
          <a:ln>
            <a:noFill/>
          </a:ln>
        </p:spPr>
      </p:pic>
      <p:sp>
        <p:nvSpPr>
          <p:cNvPr id="210" name="Google Shape;210;p31"/>
          <p:cNvSpPr txBox="1"/>
          <p:nvPr>
            <p:ph type="title"/>
          </p:nvPr>
        </p:nvSpPr>
        <p:spPr>
          <a:xfrm>
            <a:off x="351000" y="307350"/>
            <a:ext cx="8417100" cy="5727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zh-TW" sz="2400">
                <a:latin typeface="Ubuntu"/>
                <a:ea typeface="Ubuntu"/>
                <a:cs typeface="Ubuntu"/>
                <a:sym typeface="Ubuntu"/>
              </a:rPr>
              <a:t>Technique -</a:t>
            </a:r>
            <a:r>
              <a:rPr b="1" lang="zh-TW" sz="2000">
                <a:latin typeface="Ubuntu"/>
                <a:ea typeface="Ubuntu"/>
                <a:cs typeface="Ubuntu"/>
                <a:sym typeface="Ubuntu"/>
              </a:rPr>
              <a:t> </a:t>
            </a:r>
            <a:r>
              <a:rPr b="1" lang="zh-TW" sz="1800">
                <a:latin typeface="Ubuntu"/>
                <a:ea typeface="Ubuntu"/>
                <a:cs typeface="Ubuntu"/>
                <a:sym typeface="Ubuntu"/>
              </a:rPr>
              <a:t>Transfer learning BERT</a:t>
            </a:r>
            <a:endParaRPr b="1" sz="1800">
              <a:latin typeface="Ubuntu"/>
              <a:ea typeface="Ubuntu"/>
              <a:cs typeface="Ubuntu"/>
              <a:sym typeface="Ubuntu"/>
            </a:endParaRPr>
          </a:p>
        </p:txBody>
      </p:sp>
      <p:pic>
        <p:nvPicPr>
          <p:cNvPr id="211" name="Google Shape;211;p31"/>
          <p:cNvPicPr preferRelativeResize="0"/>
          <p:nvPr/>
        </p:nvPicPr>
        <p:blipFill>
          <a:blip r:embed="rId4">
            <a:alphaModFix/>
          </a:blip>
          <a:stretch>
            <a:fillRect/>
          </a:stretch>
        </p:blipFill>
        <p:spPr>
          <a:xfrm>
            <a:off x="88250" y="4253095"/>
            <a:ext cx="8839201" cy="417301"/>
          </a:xfrm>
          <a:prstGeom prst="rect">
            <a:avLst/>
          </a:prstGeom>
          <a:noFill/>
          <a:ln>
            <a:noFill/>
          </a:ln>
        </p:spPr>
      </p:pic>
      <p:pic>
        <p:nvPicPr>
          <p:cNvPr id="212" name="Google Shape;212;p31"/>
          <p:cNvPicPr preferRelativeResize="0"/>
          <p:nvPr/>
        </p:nvPicPr>
        <p:blipFill>
          <a:blip r:embed="rId5">
            <a:alphaModFix/>
          </a:blip>
          <a:stretch>
            <a:fillRect/>
          </a:stretch>
        </p:blipFill>
        <p:spPr>
          <a:xfrm>
            <a:off x="88250" y="2768646"/>
            <a:ext cx="8839204" cy="1294805"/>
          </a:xfrm>
          <a:prstGeom prst="rect">
            <a:avLst/>
          </a:prstGeom>
          <a:noFill/>
          <a:ln>
            <a:noFill/>
          </a:ln>
        </p:spPr>
      </p:pic>
      <p:sp>
        <p:nvSpPr>
          <p:cNvPr id="213" name="Google Shape;213;p31"/>
          <p:cNvSpPr txBox="1"/>
          <p:nvPr/>
        </p:nvSpPr>
        <p:spPr>
          <a:xfrm>
            <a:off x="417050" y="1324163"/>
            <a:ext cx="75924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Ubuntu"/>
              <a:buChar char="-"/>
            </a:pPr>
            <a:r>
              <a:rPr lang="zh-TW">
                <a:latin typeface="Ubuntu"/>
                <a:ea typeface="Ubuntu"/>
                <a:cs typeface="Ubuntu"/>
                <a:sym typeface="Ubuntu"/>
              </a:rPr>
              <a:t>Transfer Learning: </a:t>
            </a:r>
            <a:endParaRPr>
              <a:latin typeface="Ubuntu"/>
              <a:ea typeface="Ubuntu"/>
              <a:cs typeface="Ubuntu"/>
              <a:sym typeface="Ubuntu"/>
            </a:endParaRPr>
          </a:p>
          <a:p>
            <a:pPr indent="0" lvl="0" marL="0" rtl="0" algn="l">
              <a:spcBef>
                <a:spcPts val="0"/>
              </a:spcBef>
              <a:spcAft>
                <a:spcPts val="0"/>
              </a:spcAft>
              <a:buNone/>
            </a:pPr>
            <a:r>
              <a:rPr lang="zh-TW">
                <a:latin typeface="Ubuntu"/>
                <a:ea typeface="Ubuntu"/>
                <a:cs typeface="Ubuntu"/>
                <a:sym typeface="Ubuntu"/>
              </a:rPr>
              <a:t>We use Airbnb reviews data (Mandarin data with labelled) to fit the BERT Pretrained model</a:t>
            </a:r>
            <a:endParaRPr>
              <a:latin typeface="Ubuntu"/>
              <a:ea typeface="Ubuntu"/>
              <a:cs typeface="Ubuntu"/>
              <a:sym typeface="Ubuntu"/>
            </a:endParaRPr>
          </a:p>
          <a:p>
            <a:pPr indent="0" lvl="0" marL="0" rtl="0" algn="l">
              <a:spcBef>
                <a:spcPts val="0"/>
              </a:spcBef>
              <a:spcAft>
                <a:spcPts val="0"/>
              </a:spcAft>
              <a:buNone/>
            </a:pPr>
            <a:r>
              <a:t/>
            </a:r>
            <a:endParaRPr>
              <a:solidFill>
                <a:schemeClr val="dk1"/>
              </a:solidFill>
              <a:latin typeface="Ubuntu"/>
              <a:ea typeface="Ubuntu"/>
              <a:cs typeface="Ubuntu"/>
              <a:sym typeface="Ubuntu"/>
            </a:endParaRPr>
          </a:p>
          <a:p>
            <a:pPr indent="-317500" lvl="0" marL="457200" rtl="0" algn="l">
              <a:spcBef>
                <a:spcPts val="0"/>
              </a:spcBef>
              <a:spcAft>
                <a:spcPts val="0"/>
              </a:spcAft>
              <a:buClr>
                <a:schemeClr val="dk1"/>
              </a:buClr>
              <a:buSzPts val="1400"/>
              <a:buFont typeface="Ubuntu"/>
              <a:buChar char="-"/>
            </a:pPr>
            <a:r>
              <a:rPr lang="zh-TW">
                <a:solidFill>
                  <a:schemeClr val="dk1"/>
                </a:solidFill>
                <a:latin typeface="Ubuntu"/>
                <a:ea typeface="Ubuntu"/>
                <a:cs typeface="Ubuntu"/>
                <a:sym typeface="Ubuntu"/>
              </a:rPr>
              <a:t>Classification task</a:t>
            </a:r>
            <a:endParaRPr>
              <a:latin typeface="Ubuntu"/>
              <a:ea typeface="Ubuntu"/>
              <a:cs typeface="Ubuntu"/>
              <a:sym typeface="Ubuntu"/>
            </a:endParaRPr>
          </a:p>
          <a:p>
            <a:pPr indent="0" lvl="0" marL="0" rtl="0" algn="l">
              <a:spcBef>
                <a:spcPts val="0"/>
              </a:spcBef>
              <a:spcAft>
                <a:spcPts val="0"/>
              </a:spcAft>
              <a:buNone/>
            </a:pPr>
            <a:r>
              <a:rPr lang="zh-TW">
                <a:latin typeface="Ubuntu"/>
                <a:ea typeface="Ubuntu"/>
                <a:cs typeface="Ubuntu"/>
                <a:sym typeface="Ubuntu"/>
              </a:rPr>
              <a:t>Then, we applied fitted BERT model to the PTT Gossiping data to do the classification task</a:t>
            </a:r>
            <a:endParaRPr>
              <a:latin typeface="Ubuntu"/>
              <a:ea typeface="Ubuntu"/>
              <a:cs typeface="Ubuntu"/>
              <a:sym typeface="Ubuntu"/>
            </a:endParaRPr>
          </a:p>
        </p:txBody>
      </p:sp>
      <p:sp>
        <p:nvSpPr>
          <p:cNvPr id="214" name="Google Shape;214;p31"/>
          <p:cNvSpPr txBox="1"/>
          <p:nvPr/>
        </p:nvSpPr>
        <p:spPr>
          <a:xfrm>
            <a:off x="417050" y="923975"/>
            <a:ext cx="592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Ubuntu"/>
                <a:ea typeface="Ubuntu"/>
                <a:cs typeface="Ubuntu"/>
                <a:sym typeface="Ubuntu"/>
              </a:rPr>
              <a:t>Problem: PTT reviews have no label required for classification</a:t>
            </a:r>
            <a:endParaRPr>
              <a:latin typeface="Ubuntu"/>
              <a:ea typeface="Ubuntu"/>
              <a:cs typeface="Ubuntu"/>
              <a:sym typeface="Ubuntu"/>
            </a:endParaRPr>
          </a:p>
        </p:txBody>
      </p:sp>
      <p:sp>
        <p:nvSpPr>
          <p:cNvPr id="215" name="Google Shape;215;p31"/>
          <p:cNvSpPr txBox="1"/>
          <p:nvPr/>
        </p:nvSpPr>
        <p:spPr>
          <a:xfrm>
            <a:off x="183600" y="4670400"/>
            <a:ext cx="615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u="sng">
                <a:solidFill>
                  <a:schemeClr val="hlink"/>
                </a:solidFill>
                <a:hlinkClick r:id="rId6"/>
              </a:rPr>
              <a:t>Code Link</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pic>
        <p:nvPicPr>
          <p:cNvPr id="65" name="Google Shape;65;p14"/>
          <p:cNvPicPr preferRelativeResize="0"/>
          <p:nvPr/>
        </p:nvPicPr>
        <p:blipFill>
          <a:blip r:embed="rId3">
            <a:alphaModFix amt="90000"/>
          </a:blip>
          <a:stretch>
            <a:fillRect/>
          </a:stretch>
        </p:blipFill>
        <p:spPr>
          <a:xfrm>
            <a:off x="183600" y="759600"/>
            <a:ext cx="2222625" cy="129600"/>
          </a:xfrm>
          <a:prstGeom prst="rect">
            <a:avLst/>
          </a:prstGeom>
          <a:noFill/>
          <a:ln>
            <a:noFill/>
          </a:ln>
        </p:spPr>
      </p:pic>
      <p:sp>
        <p:nvSpPr>
          <p:cNvPr id="66" name="Google Shape;66;p1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b="1" lang="zh-TW" sz="2400">
                <a:solidFill>
                  <a:srgbClr val="000000"/>
                </a:solidFill>
                <a:latin typeface="Ubuntu"/>
                <a:ea typeface="Ubuntu"/>
                <a:cs typeface="Ubuntu"/>
                <a:sym typeface="Ubuntu"/>
              </a:rPr>
              <a:t>Background</a:t>
            </a:r>
            <a:endParaRPr b="1" sz="2400">
              <a:solidFill>
                <a:srgbClr val="000000"/>
              </a:solidFill>
              <a:latin typeface="Ubuntu"/>
              <a:ea typeface="Ubuntu"/>
              <a:cs typeface="Ubuntu"/>
              <a:sym typeface="Ubuntu"/>
            </a:endParaRPr>
          </a:p>
        </p:txBody>
      </p:sp>
      <p:pic>
        <p:nvPicPr>
          <p:cNvPr id="67" name="Google Shape;67;p14"/>
          <p:cNvPicPr preferRelativeResize="0"/>
          <p:nvPr/>
        </p:nvPicPr>
        <p:blipFill>
          <a:blip r:embed="rId4">
            <a:alphaModFix amt="50000"/>
          </a:blip>
          <a:stretch>
            <a:fillRect/>
          </a:stretch>
        </p:blipFill>
        <p:spPr>
          <a:xfrm>
            <a:off x="3896505" y="0"/>
            <a:ext cx="5247490" cy="5143500"/>
          </a:xfrm>
          <a:prstGeom prst="rect">
            <a:avLst/>
          </a:prstGeom>
          <a:noFill/>
          <a:ln>
            <a:noFill/>
          </a:ln>
        </p:spPr>
      </p:pic>
      <p:sp>
        <p:nvSpPr>
          <p:cNvPr id="68" name="Google Shape;68;p14"/>
          <p:cNvSpPr txBox="1"/>
          <p:nvPr/>
        </p:nvSpPr>
        <p:spPr>
          <a:xfrm>
            <a:off x="311700" y="1575075"/>
            <a:ext cx="3248100" cy="2732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zh-TW">
                <a:solidFill>
                  <a:schemeClr val="dk1"/>
                </a:solidFill>
                <a:latin typeface="Ubuntu"/>
                <a:ea typeface="Ubuntu"/>
                <a:cs typeface="Ubuntu"/>
                <a:sym typeface="Ubuntu"/>
              </a:rPr>
              <a:t>In Tokyo Olympics, Chinese Taipei won a total of 12 Olympic medals, including 2 gold medals, 4 silver medals, and 6 bronze medals. That was the best record since the 1984 Los Angeles Summer Olympics. </a:t>
            </a:r>
            <a:endParaRPr>
              <a:solidFill>
                <a:schemeClr val="dk1"/>
              </a:solidFill>
              <a:latin typeface="Ubuntu"/>
              <a:ea typeface="Ubuntu"/>
              <a:cs typeface="Ubuntu"/>
              <a:sym typeface="Ubuntu"/>
            </a:endParaRPr>
          </a:p>
          <a:p>
            <a:pPr indent="0" lvl="0" marL="0" rtl="0" algn="just">
              <a:lnSpc>
                <a:spcPct val="115000"/>
              </a:lnSpc>
              <a:spcBef>
                <a:spcPts val="0"/>
              </a:spcBef>
              <a:spcAft>
                <a:spcPts val="0"/>
              </a:spcAft>
              <a:buNone/>
            </a:pPr>
            <a:r>
              <a:t/>
            </a:r>
            <a:endParaRPr>
              <a:solidFill>
                <a:schemeClr val="dk1"/>
              </a:solidFill>
              <a:latin typeface="Ubuntu"/>
              <a:ea typeface="Ubuntu"/>
              <a:cs typeface="Ubuntu"/>
              <a:sym typeface="Ubuntu"/>
            </a:endParaRPr>
          </a:p>
          <a:p>
            <a:pPr indent="0" lvl="0" marL="0" rtl="0" algn="just">
              <a:lnSpc>
                <a:spcPct val="115000"/>
              </a:lnSpc>
              <a:spcBef>
                <a:spcPts val="0"/>
              </a:spcBef>
              <a:spcAft>
                <a:spcPts val="0"/>
              </a:spcAft>
              <a:buNone/>
            </a:pPr>
            <a:r>
              <a:rPr b="1" lang="zh-TW" sz="1600">
                <a:solidFill>
                  <a:schemeClr val="dk1"/>
                </a:solidFill>
                <a:latin typeface="Ubuntu"/>
                <a:ea typeface="Ubuntu"/>
                <a:cs typeface="Ubuntu"/>
                <a:sym typeface="Ubuntu"/>
              </a:rPr>
              <a:t>Based on our mid-term project, we want to dig deeper into the documents of athletes.</a:t>
            </a:r>
            <a:endParaRPr b="1" sz="1600">
              <a:solidFill>
                <a:schemeClr val="dk1"/>
              </a:solidFill>
              <a:latin typeface="Ubuntu"/>
              <a:ea typeface="Ubuntu"/>
              <a:cs typeface="Ubuntu"/>
              <a:sym typeface="Ubuntu"/>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32"/>
          <p:cNvPicPr preferRelativeResize="0"/>
          <p:nvPr/>
        </p:nvPicPr>
        <p:blipFill>
          <a:blip r:embed="rId3">
            <a:alphaModFix amt="90000"/>
          </a:blip>
          <a:stretch>
            <a:fillRect/>
          </a:stretch>
        </p:blipFill>
        <p:spPr>
          <a:xfrm>
            <a:off x="183600" y="531000"/>
            <a:ext cx="2404800" cy="129600"/>
          </a:xfrm>
          <a:prstGeom prst="rect">
            <a:avLst/>
          </a:prstGeom>
          <a:noFill/>
          <a:ln>
            <a:noFill/>
          </a:ln>
        </p:spPr>
      </p:pic>
      <p:pic>
        <p:nvPicPr>
          <p:cNvPr id="221" name="Google Shape;221;p32"/>
          <p:cNvPicPr preferRelativeResize="0"/>
          <p:nvPr/>
        </p:nvPicPr>
        <p:blipFill>
          <a:blip r:embed="rId4">
            <a:alphaModFix/>
          </a:blip>
          <a:stretch>
            <a:fillRect/>
          </a:stretch>
        </p:blipFill>
        <p:spPr>
          <a:xfrm>
            <a:off x="53475" y="1037786"/>
            <a:ext cx="9144002" cy="1832978"/>
          </a:xfrm>
          <a:prstGeom prst="rect">
            <a:avLst/>
          </a:prstGeom>
          <a:noFill/>
          <a:ln>
            <a:noFill/>
          </a:ln>
        </p:spPr>
      </p:pic>
      <p:sp>
        <p:nvSpPr>
          <p:cNvPr id="222" name="Google Shape;222;p32"/>
          <p:cNvSpPr txBox="1"/>
          <p:nvPr/>
        </p:nvSpPr>
        <p:spPr>
          <a:xfrm>
            <a:off x="337500" y="234225"/>
            <a:ext cx="2325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2400">
                <a:latin typeface="Ubuntu"/>
                <a:ea typeface="Ubuntu"/>
                <a:cs typeface="Ubuntu"/>
                <a:sym typeface="Ubuntu"/>
              </a:rPr>
              <a:t>Output Demo:</a:t>
            </a:r>
            <a:r>
              <a:rPr lang="zh-TW" sz="2400">
                <a:latin typeface="Ubuntu"/>
                <a:ea typeface="Ubuntu"/>
                <a:cs typeface="Ubuntu"/>
                <a:sym typeface="Ubuntu"/>
              </a:rPr>
              <a:t>  </a:t>
            </a:r>
            <a:endParaRPr sz="2400">
              <a:latin typeface="Ubuntu"/>
              <a:ea typeface="Ubuntu"/>
              <a:cs typeface="Ubuntu"/>
              <a:sym typeface="Ubuntu"/>
            </a:endParaRPr>
          </a:p>
        </p:txBody>
      </p:sp>
      <p:sp>
        <p:nvSpPr>
          <p:cNvPr id="223" name="Google Shape;223;p32"/>
          <p:cNvSpPr txBox="1"/>
          <p:nvPr/>
        </p:nvSpPr>
        <p:spPr>
          <a:xfrm>
            <a:off x="238575" y="3157875"/>
            <a:ext cx="8619000" cy="224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500">
                <a:latin typeface="Ubuntu"/>
                <a:ea typeface="Ubuntu"/>
                <a:cs typeface="Ubuntu"/>
                <a:sym typeface="Ubuntu"/>
              </a:rPr>
              <a:t>In order to avoid the problem of a fake title, </a:t>
            </a:r>
            <a:endParaRPr sz="1500">
              <a:latin typeface="Ubuntu"/>
              <a:ea typeface="Ubuntu"/>
              <a:cs typeface="Ubuntu"/>
              <a:sym typeface="Ubuntu"/>
            </a:endParaRPr>
          </a:p>
          <a:p>
            <a:pPr indent="0" lvl="0" marL="0" rtl="0" algn="l">
              <a:spcBef>
                <a:spcPts val="0"/>
              </a:spcBef>
              <a:spcAft>
                <a:spcPts val="0"/>
              </a:spcAft>
              <a:buNone/>
            </a:pPr>
            <a:r>
              <a:t/>
            </a:r>
            <a:endParaRPr sz="1500">
              <a:latin typeface="Ubuntu"/>
              <a:ea typeface="Ubuntu"/>
              <a:cs typeface="Ubuntu"/>
              <a:sym typeface="Ubuntu"/>
            </a:endParaRPr>
          </a:p>
          <a:p>
            <a:pPr indent="-323850" lvl="0" marL="457200" rtl="0" algn="l">
              <a:spcBef>
                <a:spcPts val="0"/>
              </a:spcBef>
              <a:spcAft>
                <a:spcPts val="0"/>
              </a:spcAft>
              <a:buSzPts val="1500"/>
              <a:buAutoNum type="arabicPeriod"/>
            </a:pPr>
            <a:r>
              <a:rPr lang="zh-TW" sz="1500">
                <a:latin typeface="Ubuntu"/>
                <a:ea typeface="Ubuntu"/>
                <a:cs typeface="Ubuntu"/>
                <a:sym typeface="Ubuntu"/>
              </a:rPr>
              <a:t>Concated the </a:t>
            </a:r>
            <a:r>
              <a:rPr b="1" lang="zh-TW" sz="1500">
                <a:latin typeface="Ubuntu"/>
                <a:ea typeface="Ubuntu"/>
                <a:cs typeface="Ubuntu"/>
                <a:sym typeface="Ubuntu"/>
              </a:rPr>
              <a:t>title </a:t>
            </a:r>
            <a:r>
              <a:rPr lang="zh-TW" sz="1500">
                <a:latin typeface="Ubuntu"/>
                <a:ea typeface="Ubuntu"/>
                <a:cs typeface="Ubuntu"/>
                <a:sym typeface="Ubuntu"/>
              </a:rPr>
              <a:t>and </a:t>
            </a:r>
            <a:r>
              <a:rPr b="1" lang="zh-TW" sz="1500">
                <a:latin typeface="Ubuntu"/>
                <a:ea typeface="Ubuntu"/>
                <a:cs typeface="Ubuntu"/>
                <a:sym typeface="Ubuntu"/>
              </a:rPr>
              <a:t>content </a:t>
            </a:r>
            <a:r>
              <a:rPr lang="zh-TW" sz="1500">
                <a:latin typeface="Ubuntu"/>
                <a:ea typeface="Ubuntu"/>
                <a:cs typeface="Ubuntu"/>
                <a:sym typeface="Ubuntu"/>
              </a:rPr>
              <a:t>together </a:t>
            </a:r>
            <a:endParaRPr sz="1500">
              <a:latin typeface="Ubuntu"/>
              <a:ea typeface="Ubuntu"/>
              <a:cs typeface="Ubuntu"/>
              <a:sym typeface="Ubuntu"/>
            </a:endParaRPr>
          </a:p>
          <a:p>
            <a:pPr indent="0" lvl="0" marL="457200" rtl="0" algn="l">
              <a:spcBef>
                <a:spcPts val="0"/>
              </a:spcBef>
              <a:spcAft>
                <a:spcPts val="0"/>
              </a:spcAft>
              <a:buNone/>
            </a:pPr>
            <a:r>
              <a:rPr lang="zh-TW" sz="1500">
                <a:latin typeface="Ubuntu"/>
                <a:ea typeface="Ubuntu"/>
                <a:cs typeface="Ubuntu"/>
                <a:sym typeface="Ubuntu"/>
              </a:rPr>
              <a:t>(Truncated the string under 123 + 3 (CLS, SEP, UNK) to form the second prediction of classification prediction.)</a:t>
            </a:r>
            <a:endParaRPr sz="1500">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rPr lang="zh-TW" sz="1500">
                <a:latin typeface="Ubuntu"/>
                <a:ea typeface="Ubuntu"/>
                <a:cs typeface="Ubuntu"/>
                <a:sym typeface="Ubuntu"/>
              </a:rPr>
              <a:t> 2.    Also, it improved the following rule-based algorithm result.</a:t>
            </a:r>
            <a:endParaRPr sz="1500">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t/>
            </a:r>
            <a:endParaRPr sz="1500">
              <a:solidFill>
                <a:schemeClr val="dk1"/>
              </a:solidFill>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rPr b="1" lang="zh-TW" sz="1500">
                <a:latin typeface="Ubuntu"/>
                <a:ea typeface="Ubuntu"/>
                <a:cs typeface="Ubuntu"/>
                <a:sym typeface="Ubuntu"/>
              </a:rPr>
              <a:t>It can alleviate the fear of judging a book by its cover.</a:t>
            </a:r>
            <a:endParaRPr b="1" sz="1500">
              <a:latin typeface="Ubuntu"/>
              <a:ea typeface="Ubuntu"/>
              <a:cs typeface="Ubuntu"/>
              <a:sym typeface="Ubuntu"/>
            </a:endParaRPr>
          </a:p>
          <a:p>
            <a:pPr indent="0" lvl="0" marL="0" rtl="0" algn="l">
              <a:spcBef>
                <a:spcPts val="0"/>
              </a:spcBef>
              <a:spcAft>
                <a:spcPts val="0"/>
              </a:spcAft>
              <a:buNone/>
            </a:pPr>
            <a:r>
              <a:t/>
            </a:r>
            <a:endParaRPr/>
          </a:p>
        </p:txBody>
      </p:sp>
      <p:sp>
        <p:nvSpPr>
          <p:cNvPr id="224" name="Google Shape;224;p32"/>
          <p:cNvSpPr/>
          <p:nvPr/>
        </p:nvSpPr>
        <p:spPr>
          <a:xfrm>
            <a:off x="5051200" y="940725"/>
            <a:ext cx="3653100" cy="20271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33"/>
          <p:cNvPicPr preferRelativeResize="0"/>
          <p:nvPr/>
        </p:nvPicPr>
        <p:blipFill>
          <a:blip r:embed="rId4">
            <a:alphaModFix amt="90000"/>
          </a:blip>
          <a:stretch>
            <a:fillRect/>
          </a:stretch>
        </p:blipFill>
        <p:spPr>
          <a:xfrm>
            <a:off x="220925" y="2027550"/>
            <a:ext cx="2656801" cy="129600"/>
          </a:xfrm>
          <a:prstGeom prst="rect">
            <a:avLst/>
          </a:prstGeom>
          <a:noFill/>
          <a:ln>
            <a:noFill/>
          </a:ln>
        </p:spPr>
      </p:pic>
      <p:pic>
        <p:nvPicPr>
          <p:cNvPr id="230" name="Google Shape;230;p33"/>
          <p:cNvPicPr preferRelativeResize="0"/>
          <p:nvPr/>
        </p:nvPicPr>
        <p:blipFill>
          <a:blip r:embed="rId4">
            <a:alphaModFix amt="90000"/>
          </a:blip>
          <a:stretch>
            <a:fillRect/>
          </a:stretch>
        </p:blipFill>
        <p:spPr>
          <a:xfrm>
            <a:off x="207425" y="2442150"/>
            <a:ext cx="1899726" cy="129600"/>
          </a:xfrm>
          <a:prstGeom prst="rect">
            <a:avLst/>
          </a:prstGeom>
          <a:noFill/>
          <a:ln>
            <a:noFill/>
          </a:ln>
        </p:spPr>
      </p:pic>
      <p:sp>
        <p:nvSpPr>
          <p:cNvPr id="231" name="Google Shape;231;p33"/>
          <p:cNvSpPr txBox="1"/>
          <p:nvPr>
            <p:ph type="title"/>
          </p:nvPr>
        </p:nvSpPr>
        <p:spPr>
          <a:xfrm>
            <a:off x="146375" y="1705150"/>
            <a:ext cx="3502800" cy="113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zh-TW" sz="2400">
                <a:latin typeface="Ubuntu"/>
                <a:ea typeface="Ubuntu"/>
                <a:cs typeface="Ubuntu"/>
                <a:sym typeface="Ubuntu"/>
              </a:rPr>
              <a:t>M</a:t>
            </a:r>
            <a:r>
              <a:rPr b="1" lang="zh-TW" sz="2400">
                <a:latin typeface="Ubuntu"/>
                <a:ea typeface="Ubuntu"/>
                <a:cs typeface="Ubuntu"/>
                <a:sym typeface="Ubuntu"/>
              </a:rPr>
              <a:t>ethod Selection &amp; </a:t>
            </a:r>
            <a:endParaRPr b="1" sz="2400">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rPr b="1" lang="zh-TW" sz="2400">
                <a:latin typeface="Ubuntu"/>
                <a:ea typeface="Ubuntu"/>
                <a:cs typeface="Ubuntu"/>
                <a:sym typeface="Ubuntu"/>
              </a:rPr>
              <a:t>Tuning Skill </a:t>
            </a:r>
            <a:endParaRPr b="1" sz="2400">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t/>
            </a:r>
            <a:endParaRPr b="1" sz="2400">
              <a:latin typeface="Ubuntu"/>
              <a:ea typeface="Ubuntu"/>
              <a:cs typeface="Ubuntu"/>
              <a:sym typeface="Ubuntu"/>
            </a:endParaRPr>
          </a:p>
        </p:txBody>
      </p:sp>
      <p:pic>
        <p:nvPicPr>
          <p:cNvPr id="232" name="Google Shape;232;p33"/>
          <p:cNvPicPr preferRelativeResize="0"/>
          <p:nvPr/>
        </p:nvPicPr>
        <p:blipFill>
          <a:blip r:embed="rId5">
            <a:alphaModFix/>
          </a:blip>
          <a:stretch>
            <a:fillRect/>
          </a:stretch>
        </p:blipFill>
        <p:spPr>
          <a:xfrm>
            <a:off x="3659400" y="593775"/>
            <a:ext cx="3502725" cy="4277025"/>
          </a:xfrm>
          <a:prstGeom prst="rect">
            <a:avLst/>
          </a:prstGeom>
          <a:noFill/>
          <a:ln>
            <a:noFill/>
          </a:ln>
        </p:spPr>
      </p:pic>
      <p:sp>
        <p:nvSpPr>
          <p:cNvPr id="233" name="Google Shape;233;p33"/>
          <p:cNvSpPr txBox="1"/>
          <p:nvPr/>
        </p:nvSpPr>
        <p:spPr>
          <a:xfrm>
            <a:off x="6587100" y="2442150"/>
            <a:ext cx="132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34"/>
          <p:cNvPicPr preferRelativeResize="0"/>
          <p:nvPr/>
        </p:nvPicPr>
        <p:blipFill>
          <a:blip r:embed="rId3">
            <a:alphaModFix amt="90000"/>
          </a:blip>
          <a:stretch>
            <a:fillRect/>
          </a:stretch>
        </p:blipFill>
        <p:spPr>
          <a:xfrm>
            <a:off x="119300" y="620800"/>
            <a:ext cx="1899726" cy="129600"/>
          </a:xfrm>
          <a:prstGeom prst="rect">
            <a:avLst/>
          </a:prstGeom>
          <a:noFill/>
          <a:ln>
            <a:noFill/>
          </a:ln>
        </p:spPr>
      </p:pic>
      <p:sp>
        <p:nvSpPr>
          <p:cNvPr id="239" name="Google Shape;239;p34"/>
          <p:cNvSpPr txBox="1"/>
          <p:nvPr>
            <p:ph type="title"/>
          </p:nvPr>
        </p:nvSpPr>
        <p:spPr>
          <a:xfrm>
            <a:off x="247400" y="3062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zh-TW" sz="2400">
                <a:latin typeface="Ubuntu"/>
                <a:ea typeface="Ubuntu"/>
                <a:cs typeface="Ubuntu"/>
                <a:sym typeface="Ubuntu"/>
              </a:rPr>
              <a:t>Technique -</a:t>
            </a:r>
            <a:r>
              <a:rPr b="1" lang="zh-TW" sz="2000">
                <a:latin typeface="Ubuntu"/>
                <a:ea typeface="Ubuntu"/>
                <a:cs typeface="Ubuntu"/>
                <a:sym typeface="Ubuntu"/>
              </a:rPr>
              <a:t> </a:t>
            </a:r>
            <a:r>
              <a:rPr b="1" lang="zh-TW" sz="1800">
                <a:latin typeface="Ubuntu"/>
                <a:ea typeface="Ubuntu"/>
                <a:cs typeface="Ubuntu"/>
                <a:sym typeface="Ubuntu"/>
              </a:rPr>
              <a:t>Predictive Model </a:t>
            </a:r>
            <a:r>
              <a:rPr b="1" lang="zh-TW" sz="1800">
                <a:latin typeface="Ubuntu"/>
                <a:ea typeface="Ubuntu"/>
                <a:cs typeface="Ubuntu"/>
                <a:sym typeface="Ubuntu"/>
              </a:rPr>
              <a:t>Selection</a:t>
            </a:r>
            <a:endParaRPr b="1" sz="2400">
              <a:latin typeface="Ubuntu"/>
              <a:ea typeface="Ubuntu"/>
              <a:cs typeface="Ubuntu"/>
              <a:sym typeface="Ubuntu"/>
            </a:endParaRPr>
          </a:p>
        </p:txBody>
      </p:sp>
      <p:sp>
        <p:nvSpPr>
          <p:cNvPr id="240" name="Google Shape;240;p34"/>
          <p:cNvSpPr txBox="1"/>
          <p:nvPr/>
        </p:nvSpPr>
        <p:spPr>
          <a:xfrm>
            <a:off x="339825" y="1164425"/>
            <a:ext cx="7605000" cy="1416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Ubuntu"/>
              <a:buAutoNum type="arabicPeriod"/>
            </a:pPr>
            <a:r>
              <a:rPr b="1" lang="zh-TW" sz="1600">
                <a:latin typeface="Ubuntu"/>
                <a:ea typeface="Ubuntu"/>
                <a:cs typeface="Ubuntu"/>
                <a:sym typeface="Ubuntu"/>
              </a:rPr>
              <a:t>Improve linearity:</a:t>
            </a:r>
            <a:endParaRPr b="1" sz="1600">
              <a:latin typeface="Ubuntu"/>
              <a:ea typeface="Ubuntu"/>
              <a:cs typeface="Ubuntu"/>
              <a:sym typeface="Ubuntu"/>
            </a:endParaRPr>
          </a:p>
          <a:p>
            <a:pPr indent="-330200" lvl="0" marL="457200" rtl="0" algn="l">
              <a:spcBef>
                <a:spcPts val="0"/>
              </a:spcBef>
              <a:spcAft>
                <a:spcPts val="0"/>
              </a:spcAft>
              <a:buSzPts val="1600"/>
              <a:buFont typeface="Ubuntu"/>
              <a:buChar char="-"/>
            </a:pPr>
            <a:r>
              <a:rPr lang="zh-TW" sz="1600">
                <a:latin typeface="Ubuntu"/>
                <a:ea typeface="Ubuntu"/>
                <a:cs typeface="Ubuntu"/>
                <a:sym typeface="Ubuntu"/>
              </a:rPr>
              <a:t>Log Transform the continuous variables</a:t>
            </a:r>
            <a:endParaRPr sz="1600">
              <a:latin typeface="Ubuntu"/>
              <a:ea typeface="Ubuntu"/>
              <a:cs typeface="Ubuntu"/>
              <a:sym typeface="Ubuntu"/>
            </a:endParaRPr>
          </a:p>
          <a:p>
            <a:pPr indent="0" lvl="0" marL="457200" rtl="0" algn="l">
              <a:spcBef>
                <a:spcPts val="0"/>
              </a:spcBef>
              <a:spcAft>
                <a:spcPts val="0"/>
              </a:spcAft>
              <a:buNone/>
            </a:pPr>
            <a:r>
              <a:t/>
            </a:r>
            <a:endParaRPr sz="1600">
              <a:latin typeface="Ubuntu"/>
              <a:ea typeface="Ubuntu"/>
              <a:cs typeface="Ubuntu"/>
              <a:sym typeface="Ubuntu"/>
            </a:endParaRPr>
          </a:p>
          <a:p>
            <a:pPr indent="-330200" lvl="0" marL="457200" rtl="0" algn="l">
              <a:spcBef>
                <a:spcPts val="0"/>
              </a:spcBef>
              <a:spcAft>
                <a:spcPts val="0"/>
              </a:spcAft>
              <a:buSzPts val="1600"/>
              <a:buFont typeface="Ubuntu"/>
              <a:buAutoNum type="arabicPeriod"/>
            </a:pPr>
            <a:r>
              <a:rPr b="1" lang="zh-TW" sz="1600">
                <a:latin typeface="Ubuntu"/>
                <a:ea typeface="Ubuntu"/>
                <a:cs typeface="Ubuntu"/>
                <a:sym typeface="Ubuntu"/>
              </a:rPr>
              <a:t>Comparison the </a:t>
            </a:r>
            <a:r>
              <a:rPr b="1" lang="zh-TW" sz="1600">
                <a:solidFill>
                  <a:schemeClr val="dk1"/>
                </a:solidFill>
                <a:latin typeface="Ubuntu"/>
                <a:ea typeface="Ubuntu"/>
                <a:cs typeface="Ubuntu"/>
                <a:sym typeface="Ubuntu"/>
              </a:rPr>
              <a:t>RMSEs</a:t>
            </a:r>
            <a:r>
              <a:rPr b="1" lang="zh-TW" sz="1600">
                <a:latin typeface="Ubuntu"/>
                <a:ea typeface="Ubuntu"/>
                <a:cs typeface="Ubuntu"/>
                <a:sym typeface="Ubuntu"/>
              </a:rPr>
              <a:t>:</a:t>
            </a:r>
            <a:endParaRPr b="1" sz="1600">
              <a:latin typeface="Ubuntu"/>
              <a:ea typeface="Ubuntu"/>
              <a:cs typeface="Ubuntu"/>
              <a:sym typeface="Ubuntu"/>
            </a:endParaRPr>
          </a:p>
          <a:p>
            <a:pPr indent="-330200" lvl="0" marL="457200" rtl="0" algn="l">
              <a:spcBef>
                <a:spcPts val="0"/>
              </a:spcBef>
              <a:spcAft>
                <a:spcPts val="0"/>
              </a:spcAft>
              <a:buSzPts val="1600"/>
              <a:buFont typeface="Ubuntu"/>
              <a:buChar char="-"/>
            </a:pPr>
            <a:r>
              <a:rPr lang="zh-TW" sz="1600">
                <a:latin typeface="Ubuntu"/>
                <a:ea typeface="Ubuntu"/>
                <a:cs typeface="Ubuntu"/>
                <a:sym typeface="Ubuntu"/>
              </a:rPr>
              <a:t>K-fold Algorithm (LOOCV)</a:t>
            </a:r>
            <a:endParaRPr sz="1600">
              <a:latin typeface="Ubuntu"/>
              <a:ea typeface="Ubuntu"/>
              <a:cs typeface="Ubuntu"/>
              <a:sym typeface="Ubuntu"/>
            </a:endParaRPr>
          </a:p>
        </p:txBody>
      </p:sp>
      <p:graphicFrame>
        <p:nvGraphicFramePr>
          <p:cNvPr id="241" name="Google Shape;241;p34"/>
          <p:cNvGraphicFramePr/>
          <p:nvPr/>
        </p:nvGraphicFramePr>
        <p:xfrm>
          <a:off x="671638" y="3138355"/>
          <a:ext cx="3000000" cy="3000000"/>
        </p:xfrm>
        <a:graphic>
          <a:graphicData uri="http://schemas.openxmlformats.org/drawingml/2006/table">
            <a:tbl>
              <a:tblPr>
                <a:noFill/>
                <a:tableStyleId>{CC386CEF-A17F-40CC-AD7A-54A368FAA1C2}</a:tableStyleId>
              </a:tblPr>
              <a:tblGrid>
                <a:gridCol w="2557375"/>
                <a:gridCol w="2557375"/>
                <a:gridCol w="2557375"/>
              </a:tblGrid>
              <a:tr h="449475">
                <a:tc>
                  <a:txBody>
                    <a:bodyPr/>
                    <a:lstStyle/>
                    <a:p>
                      <a:pPr indent="0" lvl="0" marL="0" rtl="0" algn="l">
                        <a:spcBef>
                          <a:spcPts val="0"/>
                        </a:spcBef>
                        <a:spcAft>
                          <a:spcPts val="0"/>
                        </a:spcAft>
                        <a:buNone/>
                      </a:pPr>
                      <a:r>
                        <a:rPr lang="zh-TW">
                          <a:latin typeface="Ubuntu"/>
                          <a:ea typeface="Ubuntu"/>
                          <a:cs typeface="Ubuntu"/>
                          <a:sym typeface="Ubuntu"/>
                        </a:rPr>
                        <a:t>K-fold Validation ( k = n)</a:t>
                      </a:r>
                      <a:endParaRPr>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zh-TW">
                          <a:latin typeface="Ubuntu"/>
                          <a:ea typeface="Ubuntu"/>
                          <a:cs typeface="Ubuntu"/>
                          <a:sym typeface="Ubuntu"/>
                        </a:rPr>
                        <a:t>In-sample RMSE</a:t>
                      </a:r>
                      <a:endParaRPr>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zh-TW">
                          <a:latin typeface="Ubuntu"/>
                          <a:ea typeface="Ubuntu"/>
                          <a:cs typeface="Ubuntu"/>
                          <a:sym typeface="Ubuntu"/>
                        </a:rPr>
                        <a:t>Out-sample RMSE</a:t>
                      </a:r>
                      <a:endParaRPr>
                        <a:latin typeface="Ubuntu"/>
                        <a:ea typeface="Ubuntu"/>
                        <a:cs typeface="Ubuntu"/>
                        <a:sym typeface="Ubuntu"/>
                      </a:endParaRPr>
                    </a:p>
                  </a:txBody>
                  <a:tcPr marT="91425" marB="91425" marR="91425" marL="91425"/>
                </a:tc>
              </a:tr>
              <a:tr h="449475">
                <a:tc>
                  <a:txBody>
                    <a:bodyPr/>
                    <a:lstStyle/>
                    <a:p>
                      <a:pPr indent="0" lvl="0" marL="0" rtl="0" algn="l">
                        <a:spcBef>
                          <a:spcPts val="0"/>
                        </a:spcBef>
                        <a:spcAft>
                          <a:spcPts val="0"/>
                        </a:spcAft>
                        <a:buNone/>
                      </a:pPr>
                      <a:r>
                        <a:rPr lang="zh-TW">
                          <a:latin typeface="Ubuntu"/>
                          <a:ea typeface="Ubuntu"/>
                          <a:cs typeface="Ubuntu"/>
                          <a:sym typeface="Ubuntu"/>
                        </a:rPr>
                        <a:t>Simple OLS Model </a:t>
                      </a:r>
                      <a:endParaRPr>
                        <a:latin typeface="Ubuntu"/>
                        <a:ea typeface="Ubuntu"/>
                        <a:cs typeface="Ubuntu"/>
                        <a:sym typeface="Ubuntu"/>
                      </a:endParaRPr>
                    </a:p>
                  </a:txBody>
                  <a:tcPr marT="91425" marB="91425" marR="91425" marL="91425"/>
                </a:tc>
                <a:tc>
                  <a:txBody>
                    <a:bodyPr/>
                    <a:lstStyle/>
                    <a:p>
                      <a:pPr indent="0" lvl="0" marL="88900" marR="88900" rtl="0" algn="l">
                        <a:lnSpc>
                          <a:spcPct val="142857"/>
                        </a:lnSpc>
                        <a:spcBef>
                          <a:spcPts val="0"/>
                        </a:spcBef>
                        <a:spcAft>
                          <a:spcPts val="800"/>
                        </a:spcAft>
                        <a:buNone/>
                      </a:pPr>
                      <a:r>
                        <a:rPr lang="zh-TW">
                          <a:solidFill>
                            <a:srgbClr val="333333"/>
                          </a:solidFill>
                          <a:highlight>
                            <a:srgbClr val="FFFFFF"/>
                          </a:highlight>
                          <a:latin typeface="Ubuntu"/>
                          <a:ea typeface="Ubuntu"/>
                          <a:cs typeface="Ubuntu"/>
                          <a:sym typeface="Ubuntu"/>
                        </a:rPr>
                        <a:t>0.8172109</a:t>
                      </a:r>
                      <a:endParaRPr>
                        <a:latin typeface="Ubuntu"/>
                        <a:ea typeface="Ubuntu"/>
                        <a:cs typeface="Ubuntu"/>
                        <a:sym typeface="Ubuntu"/>
                      </a:endParaRPr>
                    </a:p>
                  </a:txBody>
                  <a:tcPr marT="91425" marB="91425" marR="91425" marL="91425"/>
                </a:tc>
                <a:tc>
                  <a:txBody>
                    <a:bodyPr/>
                    <a:lstStyle/>
                    <a:p>
                      <a:pPr indent="0" lvl="0" marL="88900" marR="88900" rtl="0" algn="l">
                        <a:lnSpc>
                          <a:spcPct val="142857"/>
                        </a:lnSpc>
                        <a:spcBef>
                          <a:spcPts val="0"/>
                        </a:spcBef>
                        <a:spcAft>
                          <a:spcPts val="800"/>
                        </a:spcAft>
                        <a:buNone/>
                      </a:pPr>
                      <a:r>
                        <a:rPr lang="zh-TW">
                          <a:solidFill>
                            <a:srgbClr val="333333"/>
                          </a:solidFill>
                          <a:highlight>
                            <a:srgbClr val="FFFFFF"/>
                          </a:highlight>
                          <a:latin typeface="Ubuntu"/>
                          <a:ea typeface="Ubuntu"/>
                          <a:cs typeface="Ubuntu"/>
                          <a:sym typeface="Ubuntu"/>
                        </a:rPr>
                        <a:t>0.8520548</a:t>
                      </a:r>
                      <a:endParaRPr>
                        <a:latin typeface="Ubuntu"/>
                        <a:ea typeface="Ubuntu"/>
                        <a:cs typeface="Ubuntu"/>
                        <a:sym typeface="Ubuntu"/>
                      </a:endParaRPr>
                    </a:p>
                  </a:txBody>
                  <a:tcPr marT="91425" marB="91425" marR="91425" marL="91425"/>
                </a:tc>
              </a:tr>
              <a:tr h="449475">
                <a:tc>
                  <a:txBody>
                    <a:bodyPr/>
                    <a:lstStyle/>
                    <a:p>
                      <a:pPr indent="0" lvl="0" marL="0" rtl="0" algn="l">
                        <a:spcBef>
                          <a:spcPts val="0"/>
                        </a:spcBef>
                        <a:spcAft>
                          <a:spcPts val="0"/>
                        </a:spcAft>
                        <a:buNone/>
                      </a:pPr>
                      <a:r>
                        <a:rPr lang="zh-TW">
                          <a:solidFill>
                            <a:schemeClr val="dk1"/>
                          </a:solidFill>
                          <a:latin typeface="Ubuntu"/>
                          <a:ea typeface="Ubuntu"/>
                          <a:cs typeface="Ubuntu"/>
                          <a:sym typeface="Ubuntu"/>
                        </a:rPr>
                        <a:t>Simple </a:t>
                      </a:r>
                      <a:r>
                        <a:rPr lang="zh-TW">
                          <a:latin typeface="Ubuntu"/>
                          <a:ea typeface="Ubuntu"/>
                          <a:cs typeface="Ubuntu"/>
                          <a:sym typeface="Ubuntu"/>
                        </a:rPr>
                        <a:t>Decision Tree</a:t>
                      </a:r>
                      <a:endParaRPr>
                        <a:latin typeface="Ubuntu"/>
                        <a:ea typeface="Ubuntu"/>
                        <a:cs typeface="Ubuntu"/>
                        <a:sym typeface="Ubuntu"/>
                      </a:endParaRPr>
                    </a:p>
                  </a:txBody>
                  <a:tcPr marT="91425" marB="91425" marR="91425" marL="91425"/>
                </a:tc>
                <a:tc>
                  <a:txBody>
                    <a:bodyPr/>
                    <a:lstStyle/>
                    <a:p>
                      <a:pPr indent="0" lvl="0" marL="88900" marR="88900" rtl="0" algn="l">
                        <a:lnSpc>
                          <a:spcPct val="142857"/>
                        </a:lnSpc>
                        <a:spcBef>
                          <a:spcPts val="0"/>
                        </a:spcBef>
                        <a:spcAft>
                          <a:spcPts val="800"/>
                        </a:spcAft>
                        <a:buNone/>
                      </a:pPr>
                      <a:r>
                        <a:rPr lang="zh-TW">
                          <a:solidFill>
                            <a:srgbClr val="333333"/>
                          </a:solidFill>
                          <a:highlight>
                            <a:srgbClr val="FFFFFF"/>
                          </a:highlight>
                          <a:latin typeface="Ubuntu"/>
                          <a:ea typeface="Ubuntu"/>
                          <a:cs typeface="Ubuntu"/>
                          <a:sym typeface="Ubuntu"/>
                        </a:rPr>
                        <a:t>0.7562913</a:t>
                      </a:r>
                      <a:endParaRPr>
                        <a:latin typeface="Ubuntu"/>
                        <a:ea typeface="Ubuntu"/>
                        <a:cs typeface="Ubuntu"/>
                        <a:sym typeface="Ubuntu"/>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88900" marR="88900" rtl="0" algn="l">
                        <a:lnSpc>
                          <a:spcPct val="142857"/>
                        </a:lnSpc>
                        <a:spcBef>
                          <a:spcPts val="0"/>
                        </a:spcBef>
                        <a:spcAft>
                          <a:spcPts val="800"/>
                        </a:spcAft>
                        <a:buNone/>
                      </a:pPr>
                      <a:r>
                        <a:rPr lang="zh-TW">
                          <a:solidFill>
                            <a:srgbClr val="333333"/>
                          </a:solidFill>
                          <a:highlight>
                            <a:srgbClr val="FFFFFF"/>
                          </a:highlight>
                          <a:latin typeface="Ubuntu"/>
                          <a:ea typeface="Ubuntu"/>
                          <a:cs typeface="Ubuntu"/>
                          <a:sym typeface="Ubuntu"/>
                        </a:rPr>
                        <a:t>0.8667383</a:t>
                      </a:r>
                      <a:endParaRPr>
                        <a:latin typeface="Ubuntu"/>
                        <a:ea typeface="Ubuntu"/>
                        <a:cs typeface="Ubuntu"/>
                        <a:sym typeface="Ubuntu"/>
                      </a:endParaRPr>
                    </a:p>
                  </a:txBody>
                  <a:tcPr marT="91425" marB="91425" marR="91425" marL="91425">
                    <a:lnB cap="flat" cmpd="sng" w="9525">
                      <a:solidFill>
                        <a:srgbClr val="9E9E9E"/>
                      </a:solidFill>
                      <a:prstDash val="solid"/>
                      <a:round/>
                      <a:headEnd len="sm" w="sm" type="none"/>
                      <a:tailEnd len="sm" w="sm" type="none"/>
                    </a:lnB>
                  </a:tcPr>
                </a:tc>
              </a:tr>
            </a:tbl>
          </a:graphicData>
        </a:graphic>
      </p:graphicFrame>
      <p:sp>
        <p:nvSpPr>
          <p:cNvPr id="242" name="Google Shape;242;p34"/>
          <p:cNvSpPr txBox="1"/>
          <p:nvPr/>
        </p:nvSpPr>
        <p:spPr>
          <a:xfrm>
            <a:off x="483750" y="2679150"/>
            <a:ext cx="47028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Ubuntu"/>
              <a:buChar char="-"/>
            </a:pPr>
            <a:r>
              <a:rPr lang="zh-TW" sz="1800">
                <a:latin typeface="Ubuntu"/>
                <a:ea typeface="Ubuntu"/>
                <a:cs typeface="Ubuntu"/>
                <a:sym typeface="Ubuntu"/>
              </a:rPr>
              <a:t>Tree-based Model v.s. Linear Model? </a:t>
            </a:r>
            <a:endParaRPr sz="1800">
              <a:latin typeface="Ubuntu"/>
              <a:ea typeface="Ubuntu"/>
              <a:cs typeface="Ubuntu"/>
              <a:sym typeface="Ubuntu"/>
            </a:endParaRPr>
          </a:p>
        </p:txBody>
      </p:sp>
      <p:sp>
        <p:nvSpPr>
          <p:cNvPr id="243" name="Google Shape;243;p34"/>
          <p:cNvSpPr/>
          <p:nvPr/>
        </p:nvSpPr>
        <p:spPr>
          <a:xfrm>
            <a:off x="5786400" y="3587825"/>
            <a:ext cx="2396100" cy="8988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4"/>
          <p:cNvSpPr txBox="1"/>
          <p:nvPr/>
        </p:nvSpPr>
        <p:spPr>
          <a:xfrm>
            <a:off x="5924225" y="4486775"/>
            <a:ext cx="1662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600">
                <a:solidFill>
                  <a:srgbClr val="FF0000"/>
                </a:solidFill>
                <a:latin typeface="Ubuntu"/>
                <a:ea typeface="Ubuntu"/>
                <a:cs typeface="Ubuntu"/>
                <a:sym typeface="Ubuntu"/>
              </a:rPr>
              <a:t>Very Closed</a:t>
            </a:r>
            <a:endParaRPr sz="1600">
              <a:solidFill>
                <a:srgbClr val="FF0000"/>
              </a:solidFill>
              <a:latin typeface="Ubuntu"/>
              <a:ea typeface="Ubuntu"/>
              <a:cs typeface="Ubuntu"/>
              <a:sym typeface="Ubuntu"/>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35"/>
          <p:cNvPicPr preferRelativeResize="0"/>
          <p:nvPr/>
        </p:nvPicPr>
        <p:blipFill>
          <a:blip r:embed="rId3">
            <a:alphaModFix amt="90000"/>
          </a:blip>
          <a:stretch>
            <a:fillRect/>
          </a:stretch>
        </p:blipFill>
        <p:spPr>
          <a:xfrm>
            <a:off x="119300" y="392200"/>
            <a:ext cx="1899726" cy="129600"/>
          </a:xfrm>
          <a:prstGeom prst="rect">
            <a:avLst/>
          </a:prstGeom>
          <a:noFill/>
          <a:ln>
            <a:noFill/>
          </a:ln>
        </p:spPr>
      </p:pic>
      <p:sp>
        <p:nvSpPr>
          <p:cNvPr id="250" name="Google Shape;250;p35"/>
          <p:cNvSpPr txBox="1"/>
          <p:nvPr>
            <p:ph type="title"/>
          </p:nvPr>
        </p:nvSpPr>
        <p:spPr>
          <a:xfrm>
            <a:off x="247400" y="776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41509"/>
              <a:buFont typeface="Arial"/>
              <a:buNone/>
            </a:pPr>
            <a:r>
              <a:rPr b="1" lang="zh-TW" sz="2650">
                <a:latin typeface="Ubuntu"/>
                <a:ea typeface="Ubuntu"/>
                <a:cs typeface="Ubuntu"/>
                <a:sym typeface="Ubuntu"/>
              </a:rPr>
              <a:t>Technique -</a:t>
            </a:r>
            <a:r>
              <a:rPr b="1" lang="zh-TW" sz="2400">
                <a:latin typeface="Ubuntu"/>
                <a:ea typeface="Ubuntu"/>
                <a:cs typeface="Ubuntu"/>
                <a:sym typeface="Ubuntu"/>
              </a:rPr>
              <a:t> </a:t>
            </a:r>
            <a:r>
              <a:rPr b="1" lang="zh-TW" sz="2000">
                <a:latin typeface="Ubuntu"/>
                <a:ea typeface="Ubuntu"/>
                <a:cs typeface="Ubuntu"/>
                <a:sym typeface="Ubuntu"/>
              </a:rPr>
              <a:t>Method Selection</a:t>
            </a:r>
            <a:endParaRPr b="1" sz="2000">
              <a:latin typeface="Ubuntu"/>
              <a:ea typeface="Ubuntu"/>
              <a:cs typeface="Ubuntu"/>
              <a:sym typeface="Ubuntu"/>
            </a:endParaRPr>
          </a:p>
          <a:p>
            <a:pPr indent="0" lvl="0" marL="0" rtl="0" algn="l">
              <a:lnSpc>
                <a:spcPct val="115000"/>
              </a:lnSpc>
              <a:spcBef>
                <a:spcPts val="0"/>
              </a:spcBef>
              <a:spcAft>
                <a:spcPts val="0"/>
              </a:spcAft>
              <a:buClr>
                <a:schemeClr val="dk1"/>
              </a:buClr>
              <a:buSzPct val="45833"/>
              <a:buFont typeface="Arial"/>
              <a:buNone/>
            </a:pPr>
            <a:r>
              <a:t/>
            </a:r>
            <a:endParaRPr b="1" sz="2400">
              <a:latin typeface="Ubuntu"/>
              <a:ea typeface="Ubuntu"/>
              <a:cs typeface="Ubuntu"/>
              <a:sym typeface="Ubuntu"/>
            </a:endParaRPr>
          </a:p>
        </p:txBody>
      </p:sp>
      <p:sp>
        <p:nvSpPr>
          <p:cNvPr id="251" name="Google Shape;251;p35"/>
          <p:cNvSpPr txBox="1"/>
          <p:nvPr/>
        </p:nvSpPr>
        <p:spPr>
          <a:xfrm>
            <a:off x="247400" y="4002600"/>
            <a:ext cx="8784000" cy="113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600">
                <a:solidFill>
                  <a:srgbClr val="FF0000"/>
                </a:solidFill>
                <a:latin typeface="Ubuntu"/>
                <a:ea typeface="Ubuntu"/>
                <a:cs typeface="Ubuntu"/>
                <a:sym typeface="Ubuntu"/>
              </a:rPr>
              <a:t>Appearently, “</a:t>
            </a:r>
            <a:r>
              <a:rPr lang="zh-TW" sz="1600">
                <a:solidFill>
                  <a:srgbClr val="FF0000"/>
                </a:solidFill>
                <a:latin typeface="Ubuntu"/>
                <a:ea typeface="Ubuntu"/>
                <a:cs typeface="Ubuntu"/>
                <a:sym typeface="Ubuntu"/>
              </a:rPr>
              <a:t>Bagged Decision Tree” won! </a:t>
            </a:r>
            <a:endParaRPr sz="1600">
              <a:solidFill>
                <a:srgbClr val="FF0000"/>
              </a:solidFill>
              <a:latin typeface="Ubuntu"/>
              <a:ea typeface="Ubuntu"/>
              <a:cs typeface="Ubuntu"/>
              <a:sym typeface="Ubuntu"/>
            </a:endParaRPr>
          </a:p>
          <a:p>
            <a:pPr indent="0" lvl="0" marL="0" rtl="0" algn="l">
              <a:spcBef>
                <a:spcPts val="0"/>
              </a:spcBef>
              <a:spcAft>
                <a:spcPts val="0"/>
              </a:spcAft>
              <a:buNone/>
            </a:pPr>
            <a:r>
              <a:t/>
            </a:r>
            <a:endParaRPr sz="1600">
              <a:solidFill>
                <a:schemeClr val="dk1"/>
              </a:solidFill>
              <a:latin typeface="Ubuntu"/>
              <a:ea typeface="Ubuntu"/>
              <a:cs typeface="Ubuntu"/>
              <a:sym typeface="Ubuntu"/>
            </a:endParaRPr>
          </a:p>
          <a:p>
            <a:pPr indent="0" lvl="0" marL="0" rtl="0" algn="l">
              <a:spcBef>
                <a:spcPts val="0"/>
              </a:spcBef>
              <a:spcAft>
                <a:spcPts val="0"/>
              </a:spcAft>
              <a:buNone/>
            </a:pPr>
            <a:r>
              <a:rPr lang="zh-TW" sz="1600">
                <a:solidFill>
                  <a:schemeClr val="dk1"/>
                </a:solidFill>
                <a:latin typeface="Ubuntu"/>
                <a:ea typeface="Ubuntu"/>
                <a:cs typeface="Ubuntu"/>
                <a:sym typeface="Ubuntu"/>
              </a:rPr>
              <a:t>But it’s too stable. Therefore, we applied RandomForest (Bagged Decision Tree + Drop out)</a:t>
            </a:r>
            <a:endParaRPr sz="1600">
              <a:latin typeface="Ubuntu"/>
              <a:ea typeface="Ubuntu"/>
              <a:cs typeface="Ubuntu"/>
              <a:sym typeface="Ubuntu"/>
            </a:endParaRPr>
          </a:p>
          <a:p>
            <a:pPr indent="0" lvl="0" marL="0" rtl="0" algn="l">
              <a:spcBef>
                <a:spcPts val="0"/>
              </a:spcBef>
              <a:spcAft>
                <a:spcPts val="0"/>
              </a:spcAft>
              <a:buNone/>
            </a:pPr>
            <a:r>
              <a:t/>
            </a:r>
            <a:endParaRPr/>
          </a:p>
        </p:txBody>
      </p:sp>
      <p:graphicFrame>
        <p:nvGraphicFramePr>
          <p:cNvPr id="252" name="Google Shape;252;p35"/>
          <p:cNvGraphicFramePr/>
          <p:nvPr/>
        </p:nvGraphicFramePr>
        <p:xfrm>
          <a:off x="352100" y="847713"/>
          <a:ext cx="3000000" cy="3000000"/>
        </p:xfrm>
        <a:graphic>
          <a:graphicData uri="http://schemas.openxmlformats.org/drawingml/2006/table">
            <a:tbl>
              <a:tblPr>
                <a:noFill/>
                <a:tableStyleId>{CC386CEF-A17F-40CC-AD7A-54A368FAA1C2}</a:tableStyleId>
              </a:tblPr>
              <a:tblGrid>
                <a:gridCol w="2661000"/>
                <a:gridCol w="2165000"/>
                <a:gridCol w="2413000"/>
              </a:tblGrid>
              <a:tr h="381000">
                <a:tc>
                  <a:txBody>
                    <a:bodyPr/>
                    <a:lstStyle/>
                    <a:p>
                      <a:pPr indent="0" lvl="0" marL="0" rtl="0" algn="l">
                        <a:spcBef>
                          <a:spcPts val="0"/>
                        </a:spcBef>
                        <a:spcAft>
                          <a:spcPts val="0"/>
                        </a:spcAft>
                        <a:buNone/>
                      </a:pPr>
                      <a:r>
                        <a:rPr lang="zh-TW">
                          <a:latin typeface="Ubuntu"/>
                          <a:ea typeface="Ubuntu"/>
                          <a:cs typeface="Ubuntu"/>
                          <a:sym typeface="Ubuntu"/>
                        </a:rPr>
                        <a:t>K-fold Validation ( k = n)</a:t>
                      </a:r>
                      <a:endParaRPr>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zh-TW">
                          <a:latin typeface="Ubuntu"/>
                          <a:ea typeface="Ubuntu"/>
                          <a:cs typeface="Ubuntu"/>
                          <a:sym typeface="Ubuntu"/>
                        </a:rPr>
                        <a:t>In-sample RMSE</a:t>
                      </a:r>
                      <a:endParaRPr>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zh-TW">
                          <a:latin typeface="Ubuntu"/>
                          <a:ea typeface="Ubuntu"/>
                          <a:cs typeface="Ubuntu"/>
                          <a:sym typeface="Ubuntu"/>
                        </a:rPr>
                        <a:t>Out-sample RMSE</a:t>
                      </a:r>
                      <a:endParaRPr>
                        <a:latin typeface="Ubuntu"/>
                        <a:ea typeface="Ubuntu"/>
                        <a:cs typeface="Ubuntu"/>
                        <a:sym typeface="Ubuntu"/>
                      </a:endParaRPr>
                    </a:p>
                  </a:txBody>
                  <a:tcPr marT="91425" marB="91425" marR="91425" marL="91425"/>
                </a:tc>
              </a:tr>
              <a:tr h="381000">
                <a:tc>
                  <a:txBody>
                    <a:bodyPr/>
                    <a:lstStyle/>
                    <a:p>
                      <a:pPr indent="0" lvl="0" marL="0" rtl="0" algn="l">
                        <a:spcBef>
                          <a:spcPts val="0"/>
                        </a:spcBef>
                        <a:spcAft>
                          <a:spcPts val="0"/>
                        </a:spcAft>
                        <a:buNone/>
                      </a:pPr>
                      <a:r>
                        <a:rPr lang="zh-TW">
                          <a:solidFill>
                            <a:schemeClr val="dk1"/>
                          </a:solidFill>
                          <a:latin typeface="Ubuntu"/>
                          <a:ea typeface="Ubuntu"/>
                          <a:cs typeface="Ubuntu"/>
                          <a:sym typeface="Ubuntu"/>
                        </a:rPr>
                        <a:t>Bagged </a:t>
                      </a:r>
                      <a:r>
                        <a:rPr lang="zh-TW">
                          <a:latin typeface="Ubuntu"/>
                          <a:ea typeface="Ubuntu"/>
                          <a:cs typeface="Ubuntu"/>
                          <a:sym typeface="Ubuntu"/>
                        </a:rPr>
                        <a:t>OLS Regression</a:t>
                      </a:r>
                      <a:endParaRPr>
                        <a:latin typeface="Ubuntu"/>
                        <a:ea typeface="Ubuntu"/>
                        <a:cs typeface="Ubuntu"/>
                        <a:sym typeface="Ubuntu"/>
                      </a:endParaRPr>
                    </a:p>
                  </a:txBody>
                  <a:tcPr marT="91425" marB="91425" marR="91425" marL="91425"/>
                </a:tc>
                <a:tc>
                  <a:txBody>
                    <a:bodyPr/>
                    <a:lstStyle/>
                    <a:p>
                      <a:pPr indent="0" lvl="0" marL="88900" marR="88900" rtl="0" algn="l">
                        <a:lnSpc>
                          <a:spcPct val="142857"/>
                        </a:lnSpc>
                        <a:spcBef>
                          <a:spcPts val="0"/>
                        </a:spcBef>
                        <a:spcAft>
                          <a:spcPts val="800"/>
                        </a:spcAft>
                        <a:buNone/>
                      </a:pPr>
                      <a:r>
                        <a:rPr lang="zh-TW">
                          <a:solidFill>
                            <a:srgbClr val="333333"/>
                          </a:solidFill>
                          <a:highlight>
                            <a:srgbClr val="FFFFFF"/>
                          </a:highlight>
                          <a:latin typeface="Ubuntu"/>
                          <a:ea typeface="Ubuntu"/>
                          <a:cs typeface="Ubuntu"/>
                          <a:sym typeface="Ubuntu"/>
                        </a:rPr>
                        <a:t>0.8172109</a:t>
                      </a:r>
                      <a:endParaRPr>
                        <a:latin typeface="Ubuntu"/>
                        <a:ea typeface="Ubuntu"/>
                        <a:cs typeface="Ubuntu"/>
                        <a:sym typeface="Ubuntu"/>
                      </a:endParaRPr>
                    </a:p>
                  </a:txBody>
                  <a:tcPr marT="91425" marB="91425" marR="91425" marL="91425"/>
                </a:tc>
                <a:tc>
                  <a:txBody>
                    <a:bodyPr/>
                    <a:lstStyle/>
                    <a:p>
                      <a:pPr indent="0" lvl="0" marL="88900" marR="88900" rtl="0" algn="l">
                        <a:lnSpc>
                          <a:spcPct val="142857"/>
                        </a:lnSpc>
                        <a:spcBef>
                          <a:spcPts val="0"/>
                        </a:spcBef>
                        <a:spcAft>
                          <a:spcPts val="800"/>
                        </a:spcAft>
                        <a:buNone/>
                      </a:pPr>
                      <a:r>
                        <a:rPr lang="zh-TW">
                          <a:solidFill>
                            <a:srgbClr val="333333"/>
                          </a:solidFill>
                          <a:highlight>
                            <a:srgbClr val="FFFFFF"/>
                          </a:highlight>
                          <a:latin typeface="Ubuntu"/>
                          <a:ea typeface="Ubuntu"/>
                          <a:cs typeface="Ubuntu"/>
                          <a:sym typeface="Ubuntu"/>
                        </a:rPr>
                        <a:t>0.8520548</a:t>
                      </a:r>
                      <a:endParaRPr>
                        <a:latin typeface="Ubuntu"/>
                        <a:ea typeface="Ubuntu"/>
                        <a:cs typeface="Ubuntu"/>
                        <a:sym typeface="Ubuntu"/>
                      </a:endParaRPr>
                    </a:p>
                  </a:txBody>
                  <a:tcPr marT="91425" marB="91425" marR="91425" marL="91425"/>
                </a:tc>
              </a:tr>
              <a:tr h="381000">
                <a:tc>
                  <a:txBody>
                    <a:bodyPr/>
                    <a:lstStyle/>
                    <a:p>
                      <a:pPr indent="0" lvl="0" marL="0" rtl="0" algn="l">
                        <a:spcBef>
                          <a:spcPts val="0"/>
                        </a:spcBef>
                        <a:spcAft>
                          <a:spcPts val="0"/>
                        </a:spcAft>
                        <a:buNone/>
                      </a:pPr>
                      <a:r>
                        <a:rPr lang="zh-TW">
                          <a:latin typeface="Ubuntu"/>
                          <a:ea typeface="Ubuntu"/>
                          <a:cs typeface="Ubuntu"/>
                          <a:sym typeface="Ubuntu"/>
                        </a:rPr>
                        <a:t>Bagged Decision Tree</a:t>
                      </a:r>
                      <a:endParaRPr>
                        <a:latin typeface="Ubuntu"/>
                        <a:ea typeface="Ubuntu"/>
                        <a:cs typeface="Ubuntu"/>
                        <a:sym typeface="Ubuntu"/>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88900" marR="88900" rtl="0" algn="l">
                        <a:lnSpc>
                          <a:spcPct val="142857"/>
                        </a:lnSpc>
                        <a:spcBef>
                          <a:spcPts val="0"/>
                        </a:spcBef>
                        <a:spcAft>
                          <a:spcPts val="800"/>
                        </a:spcAft>
                        <a:buNone/>
                      </a:pPr>
                      <a:r>
                        <a:rPr lang="zh-TW">
                          <a:solidFill>
                            <a:srgbClr val="333333"/>
                          </a:solidFill>
                          <a:highlight>
                            <a:srgbClr val="FFFFFF"/>
                          </a:highlight>
                          <a:latin typeface="Ubuntu"/>
                          <a:ea typeface="Ubuntu"/>
                          <a:cs typeface="Ubuntu"/>
                          <a:sym typeface="Ubuntu"/>
                        </a:rPr>
                        <a:t>0.7495758</a:t>
                      </a:r>
                      <a:endParaRPr>
                        <a:latin typeface="Ubuntu"/>
                        <a:ea typeface="Ubuntu"/>
                        <a:cs typeface="Ubuntu"/>
                        <a:sym typeface="Ubuntu"/>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88900" marR="88900" rtl="0" algn="l">
                        <a:lnSpc>
                          <a:spcPct val="142857"/>
                        </a:lnSpc>
                        <a:spcBef>
                          <a:spcPts val="0"/>
                        </a:spcBef>
                        <a:spcAft>
                          <a:spcPts val="800"/>
                        </a:spcAft>
                        <a:buNone/>
                      </a:pPr>
                      <a:r>
                        <a:rPr lang="zh-TW">
                          <a:solidFill>
                            <a:srgbClr val="333333"/>
                          </a:solidFill>
                          <a:highlight>
                            <a:srgbClr val="FFFFFF"/>
                          </a:highlight>
                          <a:latin typeface="Ubuntu"/>
                          <a:ea typeface="Ubuntu"/>
                          <a:cs typeface="Ubuntu"/>
                          <a:sym typeface="Ubuntu"/>
                        </a:rPr>
                        <a:t>0.7558893</a:t>
                      </a:r>
                      <a:endParaRPr>
                        <a:latin typeface="Ubuntu"/>
                        <a:ea typeface="Ubuntu"/>
                        <a:cs typeface="Ubuntu"/>
                        <a:sym typeface="Ubuntu"/>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r>
            </a:tbl>
          </a:graphicData>
        </a:graphic>
      </p:graphicFrame>
      <p:graphicFrame>
        <p:nvGraphicFramePr>
          <p:cNvPr id="253" name="Google Shape;253;p35"/>
          <p:cNvGraphicFramePr/>
          <p:nvPr/>
        </p:nvGraphicFramePr>
        <p:xfrm>
          <a:off x="352100" y="2552313"/>
          <a:ext cx="3000000" cy="3000000"/>
        </p:xfrm>
        <a:graphic>
          <a:graphicData uri="http://schemas.openxmlformats.org/drawingml/2006/table">
            <a:tbl>
              <a:tblPr>
                <a:noFill/>
                <a:tableStyleId>{CC386CEF-A17F-40CC-AD7A-54A368FAA1C2}</a:tableStyleId>
              </a:tblPr>
              <a:tblGrid>
                <a:gridCol w="2661000"/>
                <a:gridCol w="2165000"/>
                <a:gridCol w="2413000"/>
              </a:tblGrid>
              <a:tr h="381000">
                <a:tc>
                  <a:txBody>
                    <a:bodyPr/>
                    <a:lstStyle/>
                    <a:p>
                      <a:pPr indent="0" lvl="0" marL="0" rtl="0" algn="l">
                        <a:spcBef>
                          <a:spcPts val="0"/>
                        </a:spcBef>
                        <a:spcAft>
                          <a:spcPts val="0"/>
                        </a:spcAft>
                        <a:buNone/>
                      </a:pPr>
                      <a:r>
                        <a:rPr lang="zh-TW">
                          <a:latin typeface="Ubuntu"/>
                          <a:ea typeface="Ubuntu"/>
                          <a:cs typeface="Ubuntu"/>
                          <a:sym typeface="Ubuntu"/>
                        </a:rPr>
                        <a:t>K-fold Validation ( k = n)</a:t>
                      </a:r>
                      <a:endParaRPr>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zh-TW">
                          <a:latin typeface="Ubuntu"/>
                          <a:ea typeface="Ubuntu"/>
                          <a:cs typeface="Ubuntu"/>
                          <a:sym typeface="Ubuntu"/>
                        </a:rPr>
                        <a:t>In-sample RMSE</a:t>
                      </a:r>
                      <a:endParaRPr>
                        <a:latin typeface="Ubuntu"/>
                        <a:ea typeface="Ubuntu"/>
                        <a:cs typeface="Ubuntu"/>
                        <a:sym typeface="Ubuntu"/>
                      </a:endParaRPr>
                    </a:p>
                  </a:txBody>
                  <a:tcPr marT="91425" marB="91425" marR="91425" marL="91425"/>
                </a:tc>
                <a:tc>
                  <a:txBody>
                    <a:bodyPr/>
                    <a:lstStyle/>
                    <a:p>
                      <a:pPr indent="0" lvl="0" marL="0" rtl="0" algn="l">
                        <a:spcBef>
                          <a:spcPts val="0"/>
                        </a:spcBef>
                        <a:spcAft>
                          <a:spcPts val="0"/>
                        </a:spcAft>
                        <a:buNone/>
                      </a:pPr>
                      <a:r>
                        <a:rPr lang="zh-TW">
                          <a:latin typeface="Ubuntu"/>
                          <a:ea typeface="Ubuntu"/>
                          <a:cs typeface="Ubuntu"/>
                          <a:sym typeface="Ubuntu"/>
                        </a:rPr>
                        <a:t>Out-sample RMSE</a:t>
                      </a:r>
                      <a:endParaRPr>
                        <a:latin typeface="Ubuntu"/>
                        <a:ea typeface="Ubuntu"/>
                        <a:cs typeface="Ubuntu"/>
                        <a:sym typeface="Ubuntu"/>
                      </a:endParaRPr>
                    </a:p>
                  </a:txBody>
                  <a:tcPr marT="91425" marB="91425" marR="91425" marL="91425"/>
                </a:tc>
              </a:tr>
              <a:tr h="381000">
                <a:tc>
                  <a:txBody>
                    <a:bodyPr/>
                    <a:lstStyle/>
                    <a:p>
                      <a:pPr indent="0" lvl="0" marL="0" rtl="0" algn="l">
                        <a:spcBef>
                          <a:spcPts val="0"/>
                        </a:spcBef>
                        <a:spcAft>
                          <a:spcPts val="0"/>
                        </a:spcAft>
                        <a:buNone/>
                      </a:pPr>
                      <a:r>
                        <a:rPr lang="zh-TW">
                          <a:solidFill>
                            <a:schemeClr val="dk1"/>
                          </a:solidFill>
                          <a:latin typeface="Ubuntu"/>
                          <a:ea typeface="Ubuntu"/>
                          <a:cs typeface="Ubuntu"/>
                          <a:sym typeface="Ubuntu"/>
                        </a:rPr>
                        <a:t>Adaboost </a:t>
                      </a:r>
                      <a:r>
                        <a:rPr lang="zh-TW">
                          <a:latin typeface="Ubuntu"/>
                          <a:ea typeface="Ubuntu"/>
                          <a:cs typeface="Ubuntu"/>
                          <a:sym typeface="Ubuntu"/>
                        </a:rPr>
                        <a:t>OLS Regression</a:t>
                      </a:r>
                      <a:endParaRPr>
                        <a:latin typeface="Ubuntu"/>
                        <a:ea typeface="Ubuntu"/>
                        <a:cs typeface="Ubuntu"/>
                        <a:sym typeface="Ubuntu"/>
                      </a:endParaRPr>
                    </a:p>
                  </a:txBody>
                  <a:tcPr marT="91425" marB="91425" marR="91425" marL="91425"/>
                </a:tc>
                <a:tc>
                  <a:txBody>
                    <a:bodyPr/>
                    <a:lstStyle/>
                    <a:p>
                      <a:pPr indent="0" lvl="0" marL="88900" marR="88900" rtl="0" algn="l">
                        <a:lnSpc>
                          <a:spcPct val="142857"/>
                        </a:lnSpc>
                        <a:spcBef>
                          <a:spcPts val="0"/>
                        </a:spcBef>
                        <a:spcAft>
                          <a:spcPts val="800"/>
                        </a:spcAft>
                        <a:buNone/>
                      </a:pPr>
                      <a:r>
                        <a:rPr lang="zh-TW">
                          <a:solidFill>
                            <a:srgbClr val="333333"/>
                          </a:solidFill>
                          <a:highlight>
                            <a:srgbClr val="FFFFFF"/>
                          </a:highlight>
                          <a:latin typeface="Ubuntu"/>
                          <a:ea typeface="Ubuntu"/>
                          <a:cs typeface="Ubuntu"/>
                          <a:sym typeface="Ubuntu"/>
                        </a:rPr>
                        <a:t>0.844557</a:t>
                      </a:r>
                      <a:endParaRPr>
                        <a:solidFill>
                          <a:srgbClr val="333333"/>
                        </a:solidFill>
                        <a:highlight>
                          <a:srgbClr val="FFFFFF"/>
                        </a:highlight>
                        <a:latin typeface="Ubuntu"/>
                        <a:ea typeface="Ubuntu"/>
                        <a:cs typeface="Ubuntu"/>
                        <a:sym typeface="Ubuntu"/>
                      </a:endParaRPr>
                    </a:p>
                  </a:txBody>
                  <a:tcPr marT="91425" marB="91425" marR="91425" marL="91425"/>
                </a:tc>
                <a:tc>
                  <a:txBody>
                    <a:bodyPr/>
                    <a:lstStyle/>
                    <a:p>
                      <a:pPr indent="0" lvl="0" marL="88900" marR="88900" rtl="0" algn="l">
                        <a:lnSpc>
                          <a:spcPct val="142857"/>
                        </a:lnSpc>
                        <a:spcBef>
                          <a:spcPts val="0"/>
                        </a:spcBef>
                        <a:spcAft>
                          <a:spcPts val="800"/>
                        </a:spcAft>
                        <a:buNone/>
                      </a:pPr>
                      <a:r>
                        <a:rPr lang="zh-TW">
                          <a:solidFill>
                            <a:srgbClr val="333333"/>
                          </a:solidFill>
                          <a:highlight>
                            <a:srgbClr val="FFFFFF"/>
                          </a:highlight>
                          <a:latin typeface="Ubuntu"/>
                          <a:ea typeface="Ubuntu"/>
                          <a:cs typeface="Ubuntu"/>
                          <a:sym typeface="Ubuntu"/>
                        </a:rPr>
                        <a:t>0.8646697</a:t>
                      </a:r>
                      <a:endParaRPr>
                        <a:solidFill>
                          <a:srgbClr val="333333"/>
                        </a:solidFill>
                        <a:highlight>
                          <a:srgbClr val="FFFFFF"/>
                        </a:highlight>
                        <a:latin typeface="Ubuntu"/>
                        <a:ea typeface="Ubuntu"/>
                        <a:cs typeface="Ubuntu"/>
                        <a:sym typeface="Ubuntu"/>
                      </a:endParaRPr>
                    </a:p>
                  </a:txBody>
                  <a:tcPr marT="91425" marB="91425" marR="91425" marL="91425"/>
                </a:tc>
              </a:tr>
              <a:tr h="381000">
                <a:tc>
                  <a:txBody>
                    <a:bodyPr/>
                    <a:lstStyle/>
                    <a:p>
                      <a:pPr indent="0" lvl="0" marL="0" rtl="0" algn="l">
                        <a:spcBef>
                          <a:spcPts val="0"/>
                        </a:spcBef>
                        <a:spcAft>
                          <a:spcPts val="0"/>
                        </a:spcAft>
                        <a:buNone/>
                      </a:pPr>
                      <a:r>
                        <a:rPr lang="zh-TW">
                          <a:solidFill>
                            <a:schemeClr val="dk1"/>
                          </a:solidFill>
                          <a:latin typeface="Ubuntu"/>
                          <a:ea typeface="Ubuntu"/>
                          <a:cs typeface="Ubuntu"/>
                          <a:sym typeface="Ubuntu"/>
                        </a:rPr>
                        <a:t>Adaboost </a:t>
                      </a:r>
                      <a:r>
                        <a:rPr lang="zh-TW">
                          <a:latin typeface="Ubuntu"/>
                          <a:ea typeface="Ubuntu"/>
                          <a:cs typeface="Ubuntu"/>
                          <a:sym typeface="Ubuntu"/>
                        </a:rPr>
                        <a:t>Decision Tree</a:t>
                      </a:r>
                      <a:endParaRPr>
                        <a:latin typeface="Ubuntu"/>
                        <a:ea typeface="Ubuntu"/>
                        <a:cs typeface="Ubuntu"/>
                        <a:sym typeface="Ubuntu"/>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88900" marR="88900" rtl="0" algn="l">
                        <a:lnSpc>
                          <a:spcPct val="142857"/>
                        </a:lnSpc>
                        <a:spcBef>
                          <a:spcPts val="0"/>
                        </a:spcBef>
                        <a:spcAft>
                          <a:spcPts val="800"/>
                        </a:spcAft>
                        <a:buNone/>
                      </a:pPr>
                      <a:r>
                        <a:rPr lang="zh-TW">
                          <a:solidFill>
                            <a:srgbClr val="333333"/>
                          </a:solidFill>
                          <a:highlight>
                            <a:srgbClr val="FFFFFF"/>
                          </a:highlight>
                          <a:latin typeface="Ubuntu"/>
                          <a:ea typeface="Ubuntu"/>
                          <a:cs typeface="Ubuntu"/>
                          <a:sym typeface="Ubuntu"/>
                        </a:rPr>
                        <a:t>0.854412</a:t>
                      </a:r>
                      <a:endParaRPr>
                        <a:latin typeface="Ubuntu"/>
                        <a:ea typeface="Ubuntu"/>
                        <a:cs typeface="Ubuntu"/>
                        <a:sym typeface="Ubuntu"/>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88900" marR="88900" rtl="0" algn="l">
                        <a:lnSpc>
                          <a:spcPct val="142857"/>
                        </a:lnSpc>
                        <a:spcBef>
                          <a:spcPts val="0"/>
                        </a:spcBef>
                        <a:spcAft>
                          <a:spcPts val="800"/>
                        </a:spcAft>
                        <a:buNone/>
                      </a:pPr>
                      <a:r>
                        <a:rPr lang="zh-TW">
                          <a:solidFill>
                            <a:srgbClr val="333333"/>
                          </a:solidFill>
                          <a:highlight>
                            <a:srgbClr val="FFFFFF"/>
                          </a:highlight>
                          <a:latin typeface="Ubuntu"/>
                          <a:ea typeface="Ubuntu"/>
                          <a:cs typeface="Ubuntu"/>
                          <a:sym typeface="Ubuntu"/>
                        </a:rPr>
                        <a:t>0.8779588</a:t>
                      </a:r>
                      <a:endParaRPr>
                        <a:latin typeface="Ubuntu"/>
                        <a:ea typeface="Ubuntu"/>
                        <a:cs typeface="Ubuntu"/>
                        <a:sym typeface="Ubuntu"/>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r>
            </a:tbl>
          </a:graphicData>
        </a:graphic>
      </p:graphicFrame>
      <p:sp>
        <p:nvSpPr>
          <p:cNvPr id="254" name="Google Shape;254;p35"/>
          <p:cNvSpPr txBox="1"/>
          <p:nvPr/>
        </p:nvSpPr>
        <p:spPr>
          <a:xfrm>
            <a:off x="303109" y="2094238"/>
            <a:ext cx="20541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Ubuntu"/>
              <a:buChar char="-"/>
            </a:pPr>
            <a:r>
              <a:rPr lang="zh-TW">
                <a:solidFill>
                  <a:schemeClr val="dk1"/>
                </a:solidFill>
                <a:latin typeface="Ubuntu"/>
                <a:ea typeface="Ubuntu"/>
                <a:cs typeface="Ubuntu"/>
                <a:sym typeface="Ubuntu"/>
              </a:rPr>
              <a:t>Boosted </a:t>
            </a:r>
            <a:endParaRPr>
              <a:latin typeface="Ubuntu"/>
              <a:ea typeface="Ubuntu"/>
              <a:cs typeface="Ubuntu"/>
              <a:sym typeface="Ubuntu"/>
            </a:endParaRPr>
          </a:p>
        </p:txBody>
      </p:sp>
      <p:sp>
        <p:nvSpPr>
          <p:cNvPr id="255" name="Google Shape;255;p35"/>
          <p:cNvSpPr/>
          <p:nvPr/>
        </p:nvSpPr>
        <p:spPr>
          <a:xfrm>
            <a:off x="3013100" y="1640125"/>
            <a:ext cx="4578000" cy="4002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5"/>
          <p:cNvSpPr txBox="1"/>
          <p:nvPr/>
        </p:nvSpPr>
        <p:spPr>
          <a:xfrm>
            <a:off x="303100" y="481950"/>
            <a:ext cx="52905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Ubuntu"/>
              <a:buChar char="-"/>
            </a:pPr>
            <a:r>
              <a:rPr lang="zh-TW">
                <a:solidFill>
                  <a:schemeClr val="dk1"/>
                </a:solidFill>
                <a:latin typeface="Ubuntu"/>
                <a:ea typeface="Ubuntu"/>
                <a:cs typeface="Ubuntu"/>
                <a:sym typeface="Ubuntu"/>
              </a:rPr>
              <a:t>Bagging</a:t>
            </a:r>
            <a:endParaRPr>
              <a:latin typeface="Ubuntu"/>
              <a:ea typeface="Ubuntu"/>
              <a:cs typeface="Ubuntu"/>
              <a:sym typeface="Ubuntu"/>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36"/>
          <p:cNvPicPr preferRelativeResize="0"/>
          <p:nvPr/>
        </p:nvPicPr>
        <p:blipFill>
          <a:blip r:embed="rId3">
            <a:alphaModFix amt="90000"/>
          </a:blip>
          <a:stretch>
            <a:fillRect/>
          </a:stretch>
        </p:blipFill>
        <p:spPr>
          <a:xfrm>
            <a:off x="503050" y="2128475"/>
            <a:ext cx="3573949" cy="129600"/>
          </a:xfrm>
          <a:prstGeom prst="rect">
            <a:avLst/>
          </a:prstGeom>
          <a:noFill/>
          <a:ln>
            <a:noFill/>
          </a:ln>
        </p:spPr>
      </p:pic>
      <p:sp>
        <p:nvSpPr>
          <p:cNvPr id="262" name="Google Shape;262;p36"/>
          <p:cNvSpPr txBox="1"/>
          <p:nvPr>
            <p:ph type="title"/>
          </p:nvPr>
        </p:nvSpPr>
        <p:spPr>
          <a:xfrm>
            <a:off x="503050" y="1784375"/>
            <a:ext cx="85017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zh-TW" sz="2400">
                <a:latin typeface="Ubuntu"/>
                <a:ea typeface="Ubuntu"/>
                <a:cs typeface="Ubuntu"/>
                <a:sym typeface="Ubuntu"/>
              </a:rPr>
              <a:t>Decision Tree + Kimoji</a:t>
            </a:r>
            <a:endParaRPr b="1" sz="2400">
              <a:latin typeface="Ubuntu"/>
              <a:ea typeface="Ubuntu"/>
              <a:cs typeface="Ubuntu"/>
              <a:sym typeface="Ubuntu"/>
            </a:endParaRPr>
          </a:p>
        </p:txBody>
      </p:sp>
      <p:pic>
        <p:nvPicPr>
          <p:cNvPr id="263" name="Google Shape;263;p36"/>
          <p:cNvPicPr preferRelativeResize="0"/>
          <p:nvPr/>
        </p:nvPicPr>
        <p:blipFill>
          <a:blip r:embed="rId4">
            <a:alphaModFix/>
          </a:blip>
          <a:stretch>
            <a:fillRect/>
          </a:stretch>
        </p:blipFill>
        <p:spPr>
          <a:xfrm>
            <a:off x="4239822" y="860632"/>
            <a:ext cx="4572000" cy="404711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37"/>
          <p:cNvPicPr preferRelativeResize="0"/>
          <p:nvPr/>
        </p:nvPicPr>
        <p:blipFill>
          <a:blip r:embed="rId4">
            <a:alphaModFix/>
          </a:blip>
          <a:stretch>
            <a:fillRect/>
          </a:stretch>
        </p:blipFill>
        <p:spPr>
          <a:xfrm>
            <a:off x="88100" y="0"/>
            <a:ext cx="9055901" cy="468024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38"/>
          <p:cNvPicPr preferRelativeResize="0"/>
          <p:nvPr/>
        </p:nvPicPr>
        <p:blipFill>
          <a:blip r:embed="rId3">
            <a:alphaModFix amt="90000"/>
          </a:blip>
          <a:stretch>
            <a:fillRect/>
          </a:stretch>
        </p:blipFill>
        <p:spPr>
          <a:xfrm>
            <a:off x="579250" y="2204675"/>
            <a:ext cx="2701250" cy="129600"/>
          </a:xfrm>
          <a:prstGeom prst="rect">
            <a:avLst/>
          </a:prstGeom>
          <a:noFill/>
          <a:ln>
            <a:noFill/>
          </a:ln>
        </p:spPr>
      </p:pic>
      <p:sp>
        <p:nvSpPr>
          <p:cNvPr id="274" name="Google Shape;274;p38"/>
          <p:cNvSpPr txBox="1"/>
          <p:nvPr>
            <p:ph type="title"/>
          </p:nvPr>
        </p:nvSpPr>
        <p:spPr>
          <a:xfrm>
            <a:off x="742500" y="1860575"/>
            <a:ext cx="83385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zh-TW" sz="2400">
                <a:latin typeface="Ubuntu"/>
                <a:ea typeface="Ubuntu"/>
                <a:cs typeface="Ubuntu"/>
                <a:sym typeface="Ubuntu"/>
              </a:rPr>
              <a:t>Random Forest</a:t>
            </a:r>
            <a:endParaRPr b="1" sz="2400">
              <a:latin typeface="Ubuntu"/>
              <a:ea typeface="Ubuntu"/>
              <a:cs typeface="Ubuntu"/>
              <a:sym typeface="Ubuntu"/>
            </a:endParaRPr>
          </a:p>
        </p:txBody>
      </p:sp>
      <p:pic>
        <p:nvPicPr>
          <p:cNvPr id="275" name="Google Shape;275;p38"/>
          <p:cNvPicPr preferRelativeResize="0"/>
          <p:nvPr/>
        </p:nvPicPr>
        <p:blipFill>
          <a:blip r:embed="rId4">
            <a:alphaModFix/>
          </a:blip>
          <a:stretch>
            <a:fillRect/>
          </a:stretch>
        </p:blipFill>
        <p:spPr>
          <a:xfrm>
            <a:off x="5096443" y="0"/>
            <a:ext cx="2138613"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39"/>
          <p:cNvPicPr preferRelativeResize="0"/>
          <p:nvPr/>
        </p:nvPicPr>
        <p:blipFill>
          <a:blip r:embed="rId3">
            <a:alphaModFix amt="90000"/>
          </a:blip>
          <a:stretch>
            <a:fillRect/>
          </a:stretch>
        </p:blipFill>
        <p:spPr>
          <a:xfrm>
            <a:off x="183600" y="759600"/>
            <a:ext cx="6480001" cy="129600"/>
          </a:xfrm>
          <a:prstGeom prst="rect">
            <a:avLst/>
          </a:prstGeom>
          <a:noFill/>
          <a:ln>
            <a:noFill/>
          </a:ln>
        </p:spPr>
      </p:pic>
      <p:sp>
        <p:nvSpPr>
          <p:cNvPr id="281" name="Google Shape;281;p3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TW" sz="2400">
                <a:latin typeface="Ubuntu"/>
                <a:ea typeface="Ubuntu"/>
                <a:cs typeface="Ubuntu"/>
                <a:sym typeface="Ubuntu"/>
              </a:rPr>
              <a:t>Random Forest - Original Dataset (n = 430)</a:t>
            </a:r>
            <a:endParaRPr b="1" sz="2400">
              <a:latin typeface="Ubuntu"/>
              <a:ea typeface="Ubuntu"/>
              <a:cs typeface="Ubuntu"/>
              <a:sym typeface="Ubuntu"/>
            </a:endParaRPr>
          </a:p>
        </p:txBody>
      </p:sp>
      <p:sp>
        <p:nvSpPr>
          <p:cNvPr id="282" name="Google Shape;282;p39"/>
          <p:cNvSpPr txBox="1"/>
          <p:nvPr/>
        </p:nvSpPr>
        <p:spPr>
          <a:xfrm>
            <a:off x="374250" y="4630225"/>
            <a:ext cx="768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zh-TW">
                <a:solidFill>
                  <a:schemeClr val="dk1"/>
                </a:solidFill>
                <a:latin typeface="Ubuntu"/>
                <a:ea typeface="Ubuntu"/>
                <a:cs typeface="Ubuntu"/>
                <a:sym typeface="Ubuntu"/>
              </a:rPr>
              <a:t>Moverover, we take categories (新聞 / 問卦...) into account.</a:t>
            </a:r>
            <a:endParaRPr b="1">
              <a:solidFill>
                <a:schemeClr val="dk1"/>
              </a:solidFill>
              <a:latin typeface="Ubuntu"/>
              <a:ea typeface="Ubuntu"/>
              <a:cs typeface="Ubuntu"/>
              <a:sym typeface="Ubuntu"/>
            </a:endParaRPr>
          </a:p>
          <a:p>
            <a:pPr indent="0" lvl="0" marL="0" rtl="0" algn="l">
              <a:spcBef>
                <a:spcPts val="0"/>
              </a:spcBef>
              <a:spcAft>
                <a:spcPts val="0"/>
              </a:spcAft>
              <a:buNone/>
            </a:pPr>
            <a:r>
              <a:t/>
            </a:r>
            <a:endParaRPr/>
          </a:p>
        </p:txBody>
      </p:sp>
      <p:pic>
        <p:nvPicPr>
          <p:cNvPr id="283" name="Google Shape;283;p39"/>
          <p:cNvPicPr preferRelativeResize="0"/>
          <p:nvPr/>
        </p:nvPicPr>
        <p:blipFill>
          <a:blip r:embed="rId4">
            <a:alphaModFix/>
          </a:blip>
          <a:stretch>
            <a:fillRect/>
          </a:stretch>
        </p:blipFill>
        <p:spPr>
          <a:xfrm>
            <a:off x="294387" y="1074838"/>
            <a:ext cx="8555226" cy="33697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40"/>
          <p:cNvPicPr preferRelativeResize="0"/>
          <p:nvPr/>
        </p:nvPicPr>
        <p:blipFill>
          <a:blip r:embed="rId3">
            <a:alphaModFix amt="90000"/>
          </a:blip>
          <a:stretch>
            <a:fillRect/>
          </a:stretch>
        </p:blipFill>
        <p:spPr>
          <a:xfrm>
            <a:off x="183600" y="759600"/>
            <a:ext cx="6480001" cy="129600"/>
          </a:xfrm>
          <a:prstGeom prst="rect">
            <a:avLst/>
          </a:prstGeom>
          <a:noFill/>
          <a:ln>
            <a:noFill/>
          </a:ln>
        </p:spPr>
      </p:pic>
      <p:sp>
        <p:nvSpPr>
          <p:cNvPr id="289" name="Google Shape;289;p4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TW" sz="2400">
                <a:latin typeface="Ubuntu"/>
                <a:ea typeface="Ubuntu"/>
                <a:cs typeface="Ubuntu"/>
                <a:sym typeface="Ubuntu"/>
              </a:rPr>
              <a:t>Random Forest - Remove Keymoji = 0</a:t>
            </a:r>
            <a:endParaRPr b="1" sz="2400">
              <a:latin typeface="Ubuntu"/>
              <a:ea typeface="Ubuntu"/>
              <a:cs typeface="Ubuntu"/>
              <a:sym typeface="Ubuntu"/>
            </a:endParaRPr>
          </a:p>
        </p:txBody>
      </p:sp>
      <p:pic>
        <p:nvPicPr>
          <p:cNvPr id="290" name="Google Shape;290;p40"/>
          <p:cNvPicPr preferRelativeResize="0"/>
          <p:nvPr/>
        </p:nvPicPr>
        <p:blipFill>
          <a:blip r:embed="rId4">
            <a:alphaModFix/>
          </a:blip>
          <a:stretch>
            <a:fillRect/>
          </a:stretch>
        </p:blipFill>
        <p:spPr>
          <a:xfrm>
            <a:off x="183600" y="1225600"/>
            <a:ext cx="8796199" cy="34651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41"/>
          <p:cNvPicPr preferRelativeResize="0"/>
          <p:nvPr/>
        </p:nvPicPr>
        <p:blipFill>
          <a:blip r:embed="rId3">
            <a:alphaModFix amt="90000"/>
          </a:blip>
          <a:stretch>
            <a:fillRect/>
          </a:stretch>
        </p:blipFill>
        <p:spPr>
          <a:xfrm>
            <a:off x="183600" y="759600"/>
            <a:ext cx="6480001" cy="129600"/>
          </a:xfrm>
          <a:prstGeom prst="rect">
            <a:avLst/>
          </a:prstGeom>
          <a:noFill/>
          <a:ln>
            <a:noFill/>
          </a:ln>
        </p:spPr>
      </p:pic>
      <p:sp>
        <p:nvSpPr>
          <p:cNvPr id="296" name="Google Shape;296;p4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TW" sz="2400">
                <a:latin typeface="Ubuntu"/>
                <a:ea typeface="Ubuntu"/>
                <a:cs typeface="Ubuntu"/>
                <a:sym typeface="Ubuntu"/>
              </a:rPr>
              <a:t>Random Forest - Remove Outliers</a:t>
            </a:r>
            <a:endParaRPr b="1" sz="2400">
              <a:latin typeface="Ubuntu"/>
              <a:ea typeface="Ubuntu"/>
              <a:cs typeface="Ubuntu"/>
              <a:sym typeface="Ubuntu"/>
            </a:endParaRPr>
          </a:p>
        </p:txBody>
      </p:sp>
      <p:pic>
        <p:nvPicPr>
          <p:cNvPr id="297" name="Google Shape;297;p41"/>
          <p:cNvPicPr preferRelativeResize="0"/>
          <p:nvPr/>
        </p:nvPicPr>
        <p:blipFill>
          <a:blip r:embed="rId4">
            <a:alphaModFix/>
          </a:blip>
          <a:stretch>
            <a:fillRect/>
          </a:stretch>
        </p:blipFill>
        <p:spPr>
          <a:xfrm>
            <a:off x="248775" y="1195051"/>
            <a:ext cx="8646449" cy="3385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idx="1" type="body"/>
          </p:nvPr>
        </p:nvSpPr>
        <p:spPr>
          <a:xfrm>
            <a:off x="311700" y="1510750"/>
            <a:ext cx="3969000" cy="1621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zh-TW">
                <a:solidFill>
                  <a:schemeClr val="dk1"/>
                </a:solidFill>
                <a:latin typeface="Ubuntu"/>
                <a:ea typeface="Ubuntu"/>
                <a:cs typeface="Ubuntu"/>
                <a:sym typeface="Ubuntu"/>
              </a:rPr>
              <a:t>Are you curious how many people will reply to you after writing the article?</a:t>
            </a:r>
            <a:endParaRPr b="1">
              <a:solidFill>
                <a:schemeClr val="dk1"/>
              </a:solidFill>
              <a:latin typeface="Ubuntu"/>
              <a:ea typeface="Ubuntu"/>
              <a:cs typeface="Ubuntu"/>
              <a:sym typeface="Ubuntu"/>
            </a:endParaRPr>
          </a:p>
          <a:p>
            <a:pPr indent="0" lvl="0" marL="0" rtl="0" algn="l">
              <a:spcBef>
                <a:spcPts val="1200"/>
              </a:spcBef>
              <a:spcAft>
                <a:spcPts val="1200"/>
              </a:spcAft>
              <a:buNone/>
            </a:pPr>
            <a:r>
              <a:t/>
            </a:r>
            <a:endParaRPr/>
          </a:p>
        </p:txBody>
      </p:sp>
      <p:pic>
        <p:nvPicPr>
          <p:cNvPr id="74" name="Google Shape;74;p15"/>
          <p:cNvPicPr preferRelativeResize="0"/>
          <p:nvPr/>
        </p:nvPicPr>
        <p:blipFill>
          <a:blip r:embed="rId3">
            <a:alphaModFix amt="90000"/>
          </a:blip>
          <a:stretch>
            <a:fillRect/>
          </a:stretch>
        </p:blipFill>
        <p:spPr>
          <a:xfrm>
            <a:off x="183600" y="759600"/>
            <a:ext cx="2222625" cy="129600"/>
          </a:xfrm>
          <a:prstGeom prst="rect">
            <a:avLst/>
          </a:prstGeom>
          <a:noFill/>
          <a:ln>
            <a:noFill/>
          </a:ln>
        </p:spPr>
      </p:pic>
      <p:sp>
        <p:nvSpPr>
          <p:cNvPr id="75" name="Google Shape;75;p1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b="1" lang="zh-TW" sz="2400">
                <a:latin typeface="Ubuntu"/>
                <a:ea typeface="Ubuntu"/>
                <a:cs typeface="Ubuntu"/>
                <a:sym typeface="Ubuntu"/>
              </a:rPr>
              <a:t>Motivation</a:t>
            </a:r>
            <a:endParaRPr b="1" sz="2400">
              <a:solidFill>
                <a:srgbClr val="000000"/>
              </a:solidFill>
              <a:latin typeface="Ubuntu"/>
              <a:ea typeface="Ubuntu"/>
              <a:cs typeface="Ubuntu"/>
              <a:sym typeface="Ubuntu"/>
            </a:endParaRPr>
          </a:p>
        </p:txBody>
      </p:sp>
      <p:grpSp>
        <p:nvGrpSpPr>
          <p:cNvPr id="76" name="Google Shape;76;p15"/>
          <p:cNvGrpSpPr/>
          <p:nvPr/>
        </p:nvGrpSpPr>
        <p:grpSpPr>
          <a:xfrm>
            <a:off x="5432925" y="47625"/>
            <a:ext cx="2912101" cy="5022475"/>
            <a:chOff x="2080125" y="47625"/>
            <a:chExt cx="2912101" cy="5022475"/>
          </a:xfrm>
        </p:grpSpPr>
        <p:pic>
          <p:nvPicPr>
            <p:cNvPr id="77" name="Google Shape;77;p15"/>
            <p:cNvPicPr preferRelativeResize="0"/>
            <p:nvPr/>
          </p:nvPicPr>
          <p:blipFill rotWithShape="1">
            <a:blip r:embed="rId4">
              <a:alphaModFix/>
            </a:blip>
            <a:srcRect b="0" l="0" r="31544" t="0"/>
            <a:stretch/>
          </p:blipFill>
          <p:spPr>
            <a:xfrm>
              <a:off x="2082497" y="47625"/>
              <a:ext cx="2907365" cy="1650867"/>
            </a:xfrm>
            <a:prstGeom prst="rect">
              <a:avLst/>
            </a:prstGeom>
            <a:noFill/>
            <a:ln>
              <a:noFill/>
            </a:ln>
          </p:spPr>
        </p:pic>
        <p:pic>
          <p:nvPicPr>
            <p:cNvPr id="78" name="Google Shape;78;p15"/>
            <p:cNvPicPr preferRelativeResize="0"/>
            <p:nvPr/>
          </p:nvPicPr>
          <p:blipFill>
            <a:blip r:embed="rId5">
              <a:alphaModFix/>
            </a:blip>
            <a:stretch>
              <a:fillRect/>
            </a:stretch>
          </p:blipFill>
          <p:spPr>
            <a:xfrm>
              <a:off x="2082497" y="1777641"/>
              <a:ext cx="2907363" cy="1562478"/>
            </a:xfrm>
            <a:prstGeom prst="rect">
              <a:avLst/>
            </a:prstGeom>
            <a:noFill/>
            <a:ln>
              <a:noFill/>
            </a:ln>
          </p:spPr>
        </p:pic>
        <p:pic>
          <p:nvPicPr>
            <p:cNvPr id="79" name="Google Shape;79;p15"/>
            <p:cNvPicPr preferRelativeResize="0"/>
            <p:nvPr/>
          </p:nvPicPr>
          <p:blipFill>
            <a:blip r:embed="rId6">
              <a:alphaModFix/>
            </a:blip>
            <a:stretch>
              <a:fillRect/>
            </a:stretch>
          </p:blipFill>
          <p:spPr>
            <a:xfrm>
              <a:off x="2080125" y="3419250"/>
              <a:ext cx="2912101" cy="1650851"/>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42"/>
          <p:cNvPicPr preferRelativeResize="0"/>
          <p:nvPr/>
        </p:nvPicPr>
        <p:blipFill>
          <a:blip r:embed="rId3">
            <a:alphaModFix amt="90000"/>
          </a:blip>
          <a:stretch>
            <a:fillRect/>
          </a:stretch>
        </p:blipFill>
        <p:spPr>
          <a:xfrm>
            <a:off x="183600" y="759600"/>
            <a:ext cx="8640000" cy="129600"/>
          </a:xfrm>
          <a:prstGeom prst="rect">
            <a:avLst/>
          </a:prstGeom>
          <a:noFill/>
          <a:ln>
            <a:noFill/>
          </a:ln>
        </p:spPr>
      </p:pic>
      <p:sp>
        <p:nvSpPr>
          <p:cNvPr id="303" name="Google Shape;303;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TW" sz="2200">
                <a:latin typeface="Ubuntu"/>
                <a:ea typeface="Ubuntu"/>
                <a:cs typeface="Ubuntu"/>
                <a:sym typeface="Ubuntu"/>
              </a:rPr>
              <a:t>Random Forest - Split the training (70%) and testing set (30%)</a:t>
            </a:r>
            <a:endParaRPr b="1" sz="2200">
              <a:latin typeface="Ubuntu"/>
              <a:ea typeface="Ubuntu"/>
              <a:cs typeface="Ubuntu"/>
              <a:sym typeface="Ubuntu"/>
            </a:endParaRPr>
          </a:p>
        </p:txBody>
      </p:sp>
      <p:pic>
        <p:nvPicPr>
          <p:cNvPr id="304" name="Google Shape;304;p42"/>
          <p:cNvPicPr preferRelativeResize="0"/>
          <p:nvPr/>
        </p:nvPicPr>
        <p:blipFill>
          <a:blip r:embed="rId4">
            <a:alphaModFix/>
          </a:blip>
          <a:stretch>
            <a:fillRect/>
          </a:stretch>
        </p:blipFill>
        <p:spPr>
          <a:xfrm>
            <a:off x="464100" y="1855925"/>
            <a:ext cx="6738625" cy="2692551"/>
          </a:xfrm>
          <a:prstGeom prst="rect">
            <a:avLst/>
          </a:prstGeom>
          <a:noFill/>
          <a:ln>
            <a:noFill/>
          </a:ln>
        </p:spPr>
      </p:pic>
      <p:pic>
        <p:nvPicPr>
          <p:cNvPr id="305" name="Google Shape;305;p42"/>
          <p:cNvPicPr preferRelativeResize="0"/>
          <p:nvPr/>
        </p:nvPicPr>
        <p:blipFill>
          <a:blip r:embed="rId5">
            <a:alphaModFix/>
          </a:blip>
          <a:stretch>
            <a:fillRect/>
          </a:stretch>
        </p:blipFill>
        <p:spPr>
          <a:xfrm>
            <a:off x="7540925" y="1855925"/>
            <a:ext cx="873052" cy="2692551"/>
          </a:xfrm>
          <a:prstGeom prst="rect">
            <a:avLst/>
          </a:prstGeom>
          <a:noFill/>
          <a:ln>
            <a:noFill/>
          </a:ln>
        </p:spPr>
      </p:pic>
      <p:sp>
        <p:nvSpPr>
          <p:cNvPr id="306" name="Google Shape;306;p42"/>
          <p:cNvSpPr txBox="1"/>
          <p:nvPr/>
        </p:nvSpPr>
        <p:spPr>
          <a:xfrm>
            <a:off x="1693200" y="1160525"/>
            <a:ext cx="4280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1600">
                <a:solidFill>
                  <a:schemeClr val="dk1"/>
                </a:solidFill>
                <a:highlight>
                  <a:srgbClr val="D0E0E3"/>
                </a:highlight>
                <a:latin typeface="Ubuntu"/>
                <a:ea typeface="Ubuntu"/>
                <a:cs typeface="Ubuntu"/>
                <a:sym typeface="Ubuntu"/>
              </a:rPr>
              <a:t>Train X</a:t>
            </a:r>
            <a:endParaRPr sz="1600">
              <a:solidFill>
                <a:schemeClr val="dk1"/>
              </a:solidFill>
              <a:latin typeface="Ubuntu"/>
              <a:ea typeface="Ubuntu"/>
              <a:cs typeface="Ubuntu"/>
              <a:sym typeface="Ubuntu"/>
            </a:endParaRPr>
          </a:p>
          <a:p>
            <a:pPr indent="0" lvl="0" marL="0" rtl="0" algn="ctr">
              <a:spcBef>
                <a:spcPts val="0"/>
              </a:spcBef>
              <a:spcAft>
                <a:spcPts val="0"/>
              </a:spcAft>
              <a:buNone/>
            </a:pPr>
            <a:r>
              <a:rPr lang="zh-TW" sz="1600">
                <a:solidFill>
                  <a:schemeClr val="dk1"/>
                </a:solidFill>
                <a:latin typeface="Ubuntu"/>
                <a:ea typeface="Ubuntu"/>
                <a:cs typeface="Ubuntu"/>
                <a:sym typeface="Ubuntu"/>
              </a:rPr>
              <a:t>Bert results + Keymoji scores</a:t>
            </a:r>
            <a:endParaRPr sz="1600">
              <a:solidFill>
                <a:schemeClr val="dk1"/>
              </a:solidFill>
              <a:latin typeface="Ubuntu"/>
              <a:ea typeface="Ubuntu"/>
              <a:cs typeface="Ubuntu"/>
              <a:sym typeface="Ubuntu"/>
            </a:endParaRPr>
          </a:p>
        </p:txBody>
      </p:sp>
      <p:sp>
        <p:nvSpPr>
          <p:cNvPr id="307" name="Google Shape;307;p42"/>
          <p:cNvSpPr txBox="1"/>
          <p:nvPr/>
        </p:nvSpPr>
        <p:spPr>
          <a:xfrm>
            <a:off x="6980550" y="1160525"/>
            <a:ext cx="19938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1600">
                <a:solidFill>
                  <a:schemeClr val="dk1"/>
                </a:solidFill>
                <a:highlight>
                  <a:srgbClr val="D0E0E3"/>
                </a:highlight>
                <a:latin typeface="Ubuntu"/>
                <a:ea typeface="Ubuntu"/>
                <a:cs typeface="Ubuntu"/>
                <a:sym typeface="Ubuntu"/>
              </a:rPr>
              <a:t>Train Y</a:t>
            </a:r>
            <a:endParaRPr sz="1600">
              <a:solidFill>
                <a:schemeClr val="dk1"/>
              </a:solidFill>
              <a:latin typeface="Ubuntu"/>
              <a:ea typeface="Ubuntu"/>
              <a:cs typeface="Ubuntu"/>
              <a:sym typeface="Ubuntu"/>
            </a:endParaRPr>
          </a:p>
          <a:p>
            <a:pPr indent="0" lvl="0" marL="0" rtl="0" algn="ctr">
              <a:spcBef>
                <a:spcPts val="0"/>
              </a:spcBef>
              <a:spcAft>
                <a:spcPts val="0"/>
              </a:spcAft>
              <a:buNone/>
            </a:pPr>
            <a:r>
              <a:rPr lang="zh-TW" sz="1600">
                <a:solidFill>
                  <a:schemeClr val="dk1"/>
                </a:solidFill>
                <a:latin typeface="Ubuntu"/>
                <a:ea typeface="Ubuntu"/>
                <a:cs typeface="Ubuntu"/>
                <a:sym typeface="Ubuntu"/>
              </a:rPr>
              <a:t>Comments</a:t>
            </a:r>
            <a:endParaRPr sz="1600">
              <a:solidFill>
                <a:schemeClr val="dk1"/>
              </a:solidFill>
              <a:latin typeface="Ubuntu"/>
              <a:ea typeface="Ubuntu"/>
              <a:cs typeface="Ubuntu"/>
              <a:sym typeface="Ubuntu"/>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1" name="Shape 311"/>
        <p:cNvGrpSpPr/>
        <p:nvPr/>
      </p:nvGrpSpPr>
      <p:grpSpPr>
        <a:xfrm>
          <a:off x="0" y="0"/>
          <a:ext cx="0" cy="0"/>
          <a:chOff x="0" y="0"/>
          <a:chExt cx="0" cy="0"/>
        </a:xfrm>
      </p:grpSpPr>
      <p:pic>
        <p:nvPicPr>
          <p:cNvPr id="312" name="Google Shape;312;p43"/>
          <p:cNvPicPr preferRelativeResize="0"/>
          <p:nvPr/>
        </p:nvPicPr>
        <p:blipFill>
          <a:blip r:embed="rId3">
            <a:alphaModFix amt="90000"/>
          </a:blip>
          <a:stretch>
            <a:fillRect/>
          </a:stretch>
        </p:blipFill>
        <p:spPr>
          <a:xfrm>
            <a:off x="183600" y="759600"/>
            <a:ext cx="8640000" cy="129600"/>
          </a:xfrm>
          <a:prstGeom prst="rect">
            <a:avLst/>
          </a:prstGeom>
          <a:noFill/>
          <a:ln>
            <a:noFill/>
          </a:ln>
        </p:spPr>
      </p:pic>
      <p:sp>
        <p:nvSpPr>
          <p:cNvPr id="313" name="Google Shape;313;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TW" sz="2200">
                <a:latin typeface="Ubuntu"/>
                <a:ea typeface="Ubuntu"/>
                <a:cs typeface="Ubuntu"/>
                <a:sym typeface="Ubuntu"/>
              </a:rPr>
              <a:t>Random Forest - Split the training (70%) and testing set (30%)</a:t>
            </a:r>
            <a:endParaRPr b="1" sz="2200">
              <a:latin typeface="Ubuntu"/>
              <a:ea typeface="Ubuntu"/>
              <a:cs typeface="Ubuntu"/>
              <a:sym typeface="Ubuntu"/>
            </a:endParaRPr>
          </a:p>
        </p:txBody>
      </p:sp>
      <p:sp>
        <p:nvSpPr>
          <p:cNvPr id="314" name="Google Shape;314;p43"/>
          <p:cNvSpPr txBox="1"/>
          <p:nvPr/>
        </p:nvSpPr>
        <p:spPr>
          <a:xfrm>
            <a:off x="1693200" y="1084325"/>
            <a:ext cx="4280400" cy="714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zh-TW" sz="1600">
                <a:solidFill>
                  <a:schemeClr val="dk1"/>
                </a:solidFill>
                <a:highlight>
                  <a:srgbClr val="D0E0E3"/>
                </a:highlight>
                <a:latin typeface="Ubuntu"/>
                <a:ea typeface="Ubuntu"/>
                <a:cs typeface="Ubuntu"/>
                <a:sym typeface="Ubuntu"/>
              </a:rPr>
              <a:t>Train X</a:t>
            </a:r>
            <a:endParaRPr sz="1600">
              <a:solidFill>
                <a:schemeClr val="dk1"/>
              </a:solidFill>
              <a:latin typeface="Ubuntu"/>
              <a:ea typeface="Ubuntu"/>
              <a:cs typeface="Ubuntu"/>
              <a:sym typeface="Ubuntu"/>
            </a:endParaRPr>
          </a:p>
          <a:p>
            <a:pPr indent="0" lvl="0" marL="0" rtl="0" algn="ctr">
              <a:lnSpc>
                <a:spcPct val="115000"/>
              </a:lnSpc>
              <a:spcBef>
                <a:spcPts val="0"/>
              </a:spcBef>
              <a:spcAft>
                <a:spcPts val="0"/>
              </a:spcAft>
              <a:buNone/>
            </a:pPr>
            <a:r>
              <a:rPr lang="zh-TW" sz="1600">
                <a:solidFill>
                  <a:schemeClr val="dk1"/>
                </a:solidFill>
                <a:latin typeface="Ubuntu"/>
                <a:ea typeface="Ubuntu"/>
                <a:cs typeface="Ubuntu"/>
                <a:sym typeface="Ubuntu"/>
              </a:rPr>
              <a:t>Bert result + Keymoji scores</a:t>
            </a:r>
            <a:endParaRPr sz="1600">
              <a:solidFill>
                <a:schemeClr val="dk1"/>
              </a:solidFill>
              <a:latin typeface="Ubuntu"/>
              <a:ea typeface="Ubuntu"/>
              <a:cs typeface="Ubuntu"/>
              <a:sym typeface="Ubuntu"/>
            </a:endParaRPr>
          </a:p>
        </p:txBody>
      </p:sp>
      <p:sp>
        <p:nvSpPr>
          <p:cNvPr id="315" name="Google Shape;315;p43"/>
          <p:cNvSpPr txBox="1"/>
          <p:nvPr/>
        </p:nvSpPr>
        <p:spPr>
          <a:xfrm>
            <a:off x="6980550" y="1084325"/>
            <a:ext cx="1993800" cy="714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zh-TW" sz="1600">
                <a:solidFill>
                  <a:schemeClr val="dk1"/>
                </a:solidFill>
                <a:highlight>
                  <a:srgbClr val="D0E0E3"/>
                </a:highlight>
                <a:latin typeface="Ubuntu"/>
                <a:ea typeface="Ubuntu"/>
                <a:cs typeface="Ubuntu"/>
                <a:sym typeface="Ubuntu"/>
              </a:rPr>
              <a:t>Train Y</a:t>
            </a:r>
            <a:endParaRPr sz="1600">
              <a:solidFill>
                <a:schemeClr val="dk1"/>
              </a:solidFill>
              <a:latin typeface="Ubuntu"/>
              <a:ea typeface="Ubuntu"/>
              <a:cs typeface="Ubuntu"/>
              <a:sym typeface="Ubuntu"/>
            </a:endParaRPr>
          </a:p>
          <a:p>
            <a:pPr indent="0" lvl="0" marL="0" rtl="0" algn="ctr">
              <a:lnSpc>
                <a:spcPct val="115000"/>
              </a:lnSpc>
              <a:spcBef>
                <a:spcPts val="0"/>
              </a:spcBef>
              <a:spcAft>
                <a:spcPts val="0"/>
              </a:spcAft>
              <a:buNone/>
            </a:pPr>
            <a:r>
              <a:rPr lang="zh-TW" sz="1600">
                <a:solidFill>
                  <a:schemeClr val="dk1"/>
                </a:solidFill>
                <a:latin typeface="Ubuntu"/>
                <a:ea typeface="Ubuntu"/>
                <a:cs typeface="Ubuntu"/>
                <a:sym typeface="Ubuntu"/>
              </a:rPr>
              <a:t>Comments</a:t>
            </a:r>
            <a:endParaRPr sz="1600">
              <a:solidFill>
                <a:schemeClr val="dk1"/>
              </a:solidFill>
              <a:latin typeface="Ubuntu"/>
              <a:ea typeface="Ubuntu"/>
              <a:cs typeface="Ubuntu"/>
              <a:sym typeface="Ubuntu"/>
            </a:endParaRPr>
          </a:p>
        </p:txBody>
      </p:sp>
      <p:pic>
        <p:nvPicPr>
          <p:cNvPr id="316" name="Google Shape;316;p43"/>
          <p:cNvPicPr preferRelativeResize="0"/>
          <p:nvPr/>
        </p:nvPicPr>
        <p:blipFill>
          <a:blip r:embed="rId4">
            <a:alphaModFix/>
          </a:blip>
          <a:stretch>
            <a:fillRect/>
          </a:stretch>
        </p:blipFill>
        <p:spPr>
          <a:xfrm>
            <a:off x="311700" y="1837625"/>
            <a:ext cx="6775723" cy="2896676"/>
          </a:xfrm>
          <a:prstGeom prst="rect">
            <a:avLst/>
          </a:prstGeom>
          <a:noFill/>
          <a:ln>
            <a:noFill/>
          </a:ln>
        </p:spPr>
      </p:pic>
      <p:pic>
        <p:nvPicPr>
          <p:cNvPr id="317" name="Google Shape;317;p43"/>
          <p:cNvPicPr preferRelativeResize="0"/>
          <p:nvPr/>
        </p:nvPicPr>
        <p:blipFill>
          <a:blip r:embed="rId5">
            <a:alphaModFix/>
          </a:blip>
          <a:stretch>
            <a:fillRect/>
          </a:stretch>
        </p:blipFill>
        <p:spPr>
          <a:xfrm>
            <a:off x="7523450" y="1837625"/>
            <a:ext cx="1085350" cy="2896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p44"/>
          <p:cNvPicPr preferRelativeResize="0"/>
          <p:nvPr/>
        </p:nvPicPr>
        <p:blipFill>
          <a:blip r:embed="rId3">
            <a:alphaModFix amt="90000"/>
          </a:blip>
          <a:stretch>
            <a:fillRect/>
          </a:stretch>
        </p:blipFill>
        <p:spPr>
          <a:xfrm>
            <a:off x="119300" y="620800"/>
            <a:ext cx="1899726" cy="129600"/>
          </a:xfrm>
          <a:prstGeom prst="rect">
            <a:avLst/>
          </a:prstGeom>
          <a:noFill/>
          <a:ln>
            <a:noFill/>
          </a:ln>
        </p:spPr>
      </p:pic>
      <p:sp>
        <p:nvSpPr>
          <p:cNvPr id="323" name="Google Shape;323;p44"/>
          <p:cNvSpPr txBox="1"/>
          <p:nvPr>
            <p:ph type="title"/>
          </p:nvPr>
        </p:nvSpPr>
        <p:spPr>
          <a:xfrm>
            <a:off x="311700" y="2926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TW" sz="2400">
                <a:latin typeface="Ubuntu"/>
                <a:ea typeface="Ubuntu"/>
                <a:cs typeface="Ubuntu"/>
                <a:sym typeface="Ubuntu"/>
              </a:rPr>
              <a:t>Accuracy</a:t>
            </a:r>
            <a:endParaRPr b="1" sz="2400">
              <a:latin typeface="Ubuntu"/>
              <a:ea typeface="Ubuntu"/>
              <a:cs typeface="Ubuntu"/>
              <a:sym typeface="Ubuntu"/>
            </a:endParaRPr>
          </a:p>
        </p:txBody>
      </p:sp>
      <p:pic>
        <p:nvPicPr>
          <p:cNvPr id="324" name="Google Shape;324;p44"/>
          <p:cNvPicPr preferRelativeResize="0"/>
          <p:nvPr/>
        </p:nvPicPr>
        <p:blipFill>
          <a:blip r:embed="rId4">
            <a:alphaModFix/>
          </a:blip>
          <a:stretch>
            <a:fillRect/>
          </a:stretch>
        </p:blipFill>
        <p:spPr>
          <a:xfrm>
            <a:off x="2019025" y="2393024"/>
            <a:ext cx="4557324" cy="1853126"/>
          </a:xfrm>
          <a:prstGeom prst="rect">
            <a:avLst/>
          </a:prstGeom>
          <a:noFill/>
          <a:ln>
            <a:noFill/>
          </a:ln>
        </p:spPr>
      </p:pic>
      <p:pic>
        <p:nvPicPr>
          <p:cNvPr id="325" name="Google Shape;325;p44"/>
          <p:cNvPicPr preferRelativeResize="0"/>
          <p:nvPr/>
        </p:nvPicPr>
        <p:blipFill>
          <a:blip r:embed="rId5">
            <a:alphaModFix/>
          </a:blip>
          <a:stretch>
            <a:fillRect/>
          </a:stretch>
        </p:blipFill>
        <p:spPr>
          <a:xfrm>
            <a:off x="909900" y="916375"/>
            <a:ext cx="7332023" cy="40994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45"/>
          <p:cNvPicPr preferRelativeResize="0"/>
          <p:nvPr/>
        </p:nvPicPr>
        <p:blipFill>
          <a:blip r:embed="rId3">
            <a:alphaModFix/>
          </a:blip>
          <a:stretch>
            <a:fillRect/>
          </a:stretch>
        </p:blipFill>
        <p:spPr>
          <a:xfrm>
            <a:off x="4572009" y="0"/>
            <a:ext cx="2752333" cy="5143500"/>
          </a:xfrm>
          <a:prstGeom prst="rect">
            <a:avLst/>
          </a:prstGeom>
          <a:noFill/>
          <a:ln>
            <a:noFill/>
          </a:ln>
        </p:spPr>
      </p:pic>
      <p:pic>
        <p:nvPicPr>
          <p:cNvPr id="331" name="Google Shape;331;p45"/>
          <p:cNvPicPr preferRelativeResize="0"/>
          <p:nvPr/>
        </p:nvPicPr>
        <p:blipFill>
          <a:blip r:embed="rId4">
            <a:alphaModFix amt="90000"/>
          </a:blip>
          <a:stretch>
            <a:fillRect/>
          </a:stretch>
        </p:blipFill>
        <p:spPr>
          <a:xfrm>
            <a:off x="119300" y="620800"/>
            <a:ext cx="1899726" cy="129600"/>
          </a:xfrm>
          <a:prstGeom prst="rect">
            <a:avLst/>
          </a:prstGeom>
          <a:noFill/>
          <a:ln>
            <a:noFill/>
          </a:ln>
        </p:spPr>
      </p:pic>
      <p:sp>
        <p:nvSpPr>
          <p:cNvPr id="332" name="Google Shape;332;p45"/>
          <p:cNvSpPr txBox="1"/>
          <p:nvPr>
            <p:ph type="title"/>
          </p:nvPr>
        </p:nvSpPr>
        <p:spPr>
          <a:xfrm>
            <a:off x="311700" y="2926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TW" sz="2400">
                <a:latin typeface="Ubuntu"/>
                <a:ea typeface="Ubuntu"/>
                <a:cs typeface="Ubuntu"/>
                <a:sym typeface="Ubuntu"/>
              </a:rPr>
              <a:t>Result</a:t>
            </a:r>
            <a:endParaRPr b="1" sz="2400">
              <a:latin typeface="Ubuntu"/>
              <a:ea typeface="Ubuntu"/>
              <a:cs typeface="Ubuntu"/>
              <a:sym typeface="Ubuntu"/>
            </a:endParaRPr>
          </a:p>
        </p:txBody>
      </p:sp>
      <p:sp>
        <p:nvSpPr>
          <p:cNvPr id="333" name="Google Shape;333;p45"/>
          <p:cNvSpPr txBox="1"/>
          <p:nvPr/>
        </p:nvSpPr>
        <p:spPr>
          <a:xfrm>
            <a:off x="513000" y="1986900"/>
            <a:ext cx="5778900" cy="1169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zh-TW" sz="1600">
                <a:latin typeface="Ubuntu"/>
                <a:ea typeface="Ubuntu"/>
                <a:cs typeface="Ubuntu"/>
                <a:sym typeface="Ubuntu"/>
              </a:rPr>
              <a:t>Actual comment number of test set</a:t>
            </a:r>
            <a:endParaRPr sz="1600">
              <a:latin typeface="Ubuntu"/>
              <a:ea typeface="Ubuntu"/>
              <a:cs typeface="Ubuntu"/>
              <a:sym typeface="Ubuntu"/>
            </a:endParaRPr>
          </a:p>
          <a:p>
            <a:pPr indent="0" lvl="0" marL="0" rtl="0" algn="l">
              <a:lnSpc>
                <a:spcPct val="150000"/>
              </a:lnSpc>
              <a:spcBef>
                <a:spcPts val="0"/>
              </a:spcBef>
              <a:spcAft>
                <a:spcPts val="0"/>
              </a:spcAft>
              <a:buNone/>
            </a:pPr>
            <a:r>
              <a:rPr lang="zh-TW" sz="1600">
                <a:latin typeface="Ubuntu"/>
                <a:ea typeface="Ubuntu"/>
                <a:cs typeface="Ubuntu"/>
                <a:sym typeface="Ubuntu"/>
              </a:rPr>
              <a:t> vs. </a:t>
            </a:r>
            <a:endParaRPr sz="1600">
              <a:latin typeface="Ubuntu"/>
              <a:ea typeface="Ubuntu"/>
              <a:cs typeface="Ubuntu"/>
              <a:sym typeface="Ubuntu"/>
            </a:endParaRPr>
          </a:p>
          <a:p>
            <a:pPr indent="0" lvl="0" marL="0" rtl="0" algn="l">
              <a:lnSpc>
                <a:spcPct val="150000"/>
              </a:lnSpc>
              <a:spcBef>
                <a:spcPts val="0"/>
              </a:spcBef>
              <a:spcAft>
                <a:spcPts val="0"/>
              </a:spcAft>
              <a:buNone/>
            </a:pPr>
            <a:r>
              <a:rPr lang="zh-TW" sz="1600">
                <a:latin typeface="Ubuntu"/>
                <a:ea typeface="Ubuntu"/>
                <a:cs typeface="Ubuntu"/>
                <a:sym typeface="Ubuntu"/>
              </a:rPr>
              <a:t>Prediction</a:t>
            </a:r>
            <a:endParaRPr sz="1600">
              <a:solidFill>
                <a:schemeClr val="dk1"/>
              </a:solidFill>
              <a:latin typeface="Ubuntu"/>
              <a:ea typeface="Ubuntu"/>
              <a:cs typeface="Ubuntu"/>
              <a:sym typeface="Ubuntu"/>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pic>
        <p:nvPicPr>
          <p:cNvPr id="338" name="Google Shape;338;p46"/>
          <p:cNvPicPr preferRelativeResize="0"/>
          <p:nvPr/>
        </p:nvPicPr>
        <p:blipFill>
          <a:blip r:embed="rId3">
            <a:alphaModFix amt="90000"/>
          </a:blip>
          <a:stretch>
            <a:fillRect/>
          </a:stretch>
        </p:blipFill>
        <p:spPr>
          <a:xfrm>
            <a:off x="212125" y="628775"/>
            <a:ext cx="1371275" cy="129600"/>
          </a:xfrm>
          <a:prstGeom prst="rect">
            <a:avLst/>
          </a:prstGeom>
          <a:noFill/>
          <a:ln>
            <a:noFill/>
          </a:ln>
        </p:spPr>
      </p:pic>
      <p:sp>
        <p:nvSpPr>
          <p:cNvPr id="339" name="Google Shape;339;p46"/>
          <p:cNvSpPr txBox="1"/>
          <p:nvPr>
            <p:ph type="title"/>
          </p:nvPr>
        </p:nvSpPr>
        <p:spPr>
          <a:xfrm>
            <a:off x="322350" y="315275"/>
            <a:ext cx="84105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b="1" lang="zh-TW" sz="2400">
                <a:latin typeface="Ubuntu"/>
                <a:ea typeface="Ubuntu"/>
                <a:cs typeface="Ubuntu"/>
                <a:sym typeface="Ubuntu"/>
              </a:rPr>
              <a:t>Result</a:t>
            </a:r>
            <a:endParaRPr b="1" sz="2400">
              <a:latin typeface="Ubuntu"/>
              <a:ea typeface="Ubuntu"/>
              <a:cs typeface="Ubuntu"/>
              <a:sym typeface="Ubuntu"/>
            </a:endParaRPr>
          </a:p>
        </p:txBody>
      </p:sp>
      <p:sp>
        <p:nvSpPr>
          <p:cNvPr id="340" name="Google Shape;340;p46"/>
          <p:cNvSpPr txBox="1"/>
          <p:nvPr/>
        </p:nvSpPr>
        <p:spPr>
          <a:xfrm>
            <a:off x="5224175" y="656950"/>
            <a:ext cx="41853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TW">
                <a:latin typeface="Ubuntu"/>
                <a:ea typeface="Ubuntu"/>
                <a:cs typeface="Ubuntu"/>
                <a:sym typeface="Ubuntu"/>
              </a:rPr>
              <a:t>Actual number of comments: 48</a:t>
            </a:r>
            <a:endParaRPr>
              <a:latin typeface="Ubuntu"/>
              <a:ea typeface="Ubuntu"/>
              <a:cs typeface="Ubuntu"/>
              <a:sym typeface="Ubuntu"/>
            </a:endParaRPr>
          </a:p>
          <a:p>
            <a:pPr indent="0" lvl="0" marL="0" rtl="0" algn="l">
              <a:lnSpc>
                <a:spcPct val="115000"/>
              </a:lnSpc>
              <a:spcBef>
                <a:spcPts val="0"/>
              </a:spcBef>
              <a:spcAft>
                <a:spcPts val="0"/>
              </a:spcAft>
              <a:buNone/>
            </a:pPr>
            <a:r>
              <a:rPr lang="zh-TW">
                <a:latin typeface="Ubuntu"/>
                <a:ea typeface="Ubuntu"/>
                <a:cs typeface="Ubuntu"/>
                <a:sym typeface="Ubuntu"/>
              </a:rPr>
              <a:t>Our prediction: </a:t>
            </a:r>
            <a:r>
              <a:rPr lang="zh-TW">
                <a:solidFill>
                  <a:schemeClr val="dk1"/>
                </a:solidFill>
                <a:highlight>
                  <a:srgbClr val="FFFFFF"/>
                </a:highlight>
                <a:latin typeface="Ubuntu"/>
                <a:ea typeface="Ubuntu"/>
                <a:cs typeface="Ubuntu"/>
                <a:sym typeface="Ubuntu"/>
              </a:rPr>
              <a:t>40</a:t>
            </a:r>
            <a:endParaRPr>
              <a:solidFill>
                <a:schemeClr val="dk1"/>
              </a:solidFill>
              <a:latin typeface="Ubuntu"/>
              <a:ea typeface="Ubuntu"/>
              <a:cs typeface="Ubuntu"/>
              <a:sym typeface="Ubuntu"/>
            </a:endParaRPr>
          </a:p>
        </p:txBody>
      </p:sp>
      <p:sp>
        <p:nvSpPr>
          <p:cNvPr id="341" name="Google Shape;341;p46"/>
          <p:cNvSpPr txBox="1"/>
          <p:nvPr/>
        </p:nvSpPr>
        <p:spPr>
          <a:xfrm>
            <a:off x="5224175" y="2200000"/>
            <a:ext cx="45081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TW">
                <a:latin typeface="Ubuntu"/>
                <a:ea typeface="Ubuntu"/>
                <a:cs typeface="Ubuntu"/>
                <a:sym typeface="Ubuntu"/>
              </a:rPr>
              <a:t>Actual number of comments: 36</a:t>
            </a:r>
            <a:endParaRPr>
              <a:latin typeface="Ubuntu"/>
              <a:ea typeface="Ubuntu"/>
              <a:cs typeface="Ubuntu"/>
              <a:sym typeface="Ubuntu"/>
            </a:endParaRPr>
          </a:p>
          <a:p>
            <a:pPr indent="0" lvl="0" marL="0" rtl="0" algn="l">
              <a:lnSpc>
                <a:spcPct val="115000"/>
              </a:lnSpc>
              <a:spcBef>
                <a:spcPts val="0"/>
              </a:spcBef>
              <a:spcAft>
                <a:spcPts val="0"/>
              </a:spcAft>
              <a:buNone/>
            </a:pPr>
            <a:r>
              <a:rPr lang="zh-TW">
                <a:latin typeface="Ubuntu"/>
                <a:ea typeface="Ubuntu"/>
                <a:cs typeface="Ubuntu"/>
                <a:sym typeface="Ubuntu"/>
              </a:rPr>
              <a:t>Our prediction: 18</a:t>
            </a:r>
            <a:endParaRPr>
              <a:latin typeface="Ubuntu"/>
              <a:ea typeface="Ubuntu"/>
              <a:cs typeface="Ubuntu"/>
              <a:sym typeface="Ubuntu"/>
            </a:endParaRPr>
          </a:p>
        </p:txBody>
      </p:sp>
      <p:sp>
        <p:nvSpPr>
          <p:cNvPr id="342" name="Google Shape;342;p46"/>
          <p:cNvSpPr txBox="1"/>
          <p:nvPr/>
        </p:nvSpPr>
        <p:spPr>
          <a:xfrm>
            <a:off x="5224175" y="3883238"/>
            <a:ext cx="29550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TW">
                <a:latin typeface="Ubuntu"/>
                <a:ea typeface="Ubuntu"/>
                <a:cs typeface="Ubuntu"/>
                <a:sym typeface="Ubuntu"/>
              </a:rPr>
              <a:t>Actual number of comments: 37</a:t>
            </a:r>
            <a:endParaRPr>
              <a:latin typeface="Ubuntu"/>
              <a:ea typeface="Ubuntu"/>
              <a:cs typeface="Ubuntu"/>
              <a:sym typeface="Ubuntu"/>
            </a:endParaRPr>
          </a:p>
          <a:p>
            <a:pPr indent="0" lvl="0" marL="0" rtl="0" algn="l">
              <a:lnSpc>
                <a:spcPct val="115000"/>
              </a:lnSpc>
              <a:spcBef>
                <a:spcPts val="0"/>
              </a:spcBef>
              <a:spcAft>
                <a:spcPts val="0"/>
              </a:spcAft>
              <a:buNone/>
            </a:pPr>
            <a:r>
              <a:rPr lang="zh-TW">
                <a:latin typeface="Ubuntu"/>
                <a:ea typeface="Ubuntu"/>
                <a:cs typeface="Ubuntu"/>
                <a:sym typeface="Ubuntu"/>
              </a:rPr>
              <a:t>Our prediction: 27</a:t>
            </a:r>
            <a:endParaRPr>
              <a:latin typeface="Ubuntu"/>
              <a:ea typeface="Ubuntu"/>
              <a:cs typeface="Ubuntu"/>
              <a:sym typeface="Ubuntu"/>
            </a:endParaRPr>
          </a:p>
        </p:txBody>
      </p:sp>
      <p:grpSp>
        <p:nvGrpSpPr>
          <p:cNvPr id="343" name="Google Shape;343;p46"/>
          <p:cNvGrpSpPr/>
          <p:nvPr/>
        </p:nvGrpSpPr>
        <p:grpSpPr>
          <a:xfrm>
            <a:off x="2080125" y="47625"/>
            <a:ext cx="2912101" cy="5022475"/>
            <a:chOff x="2080125" y="47625"/>
            <a:chExt cx="2912101" cy="5022475"/>
          </a:xfrm>
        </p:grpSpPr>
        <p:pic>
          <p:nvPicPr>
            <p:cNvPr id="344" name="Google Shape;344;p46"/>
            <p:cNvPicPr preferRelativeResize="0"/>
            <p:nvPr/>
          </p:nvPicPr>
          <p:blipFill rotWithShape="1">
            <a:blip r:embed="rId4">
              <a:alphaModFix/>
            </a:blip>
            <a:srcRect b="0" l="0" r="31544" t="0"/>
            <a:stretch/>
          </p:blipFill>
          <p:spPr>
            <a:xfrm>
              <a:off x="2082497" y="47625"/>
              <a:ext cx="2907365" cy="1650867"/>
            </a:xfrm>
            <a:prstGeom prst="rect">
              <a:avLst/>
            </a:prstGeom>
            <a:noFill/>
            <a:ln>
              <a:noFill/>
            </a:ln>
          </p:spPr>
        </p:pic>
        <p:pic>
          <p:nvPicPr>
            <p:cNvPr id="345" name="Google Shape;345;p46"/>
            <p:cNvPicPr preferRelativeResize="0"/>
            <p:nvPr/>
          </p:nvPicPr>
          <p:blipFill>
            <a:blip r:embed="rId5">
              <a:alphaModFix/>
            </a:blip>
            <a:stretch>
              <a:fillRect/>
            </a:stretch>
          </p:blipFill>
          <p:spPr>
            <a:xfrm>
              <a:off x="2082497" y="1777641"/>
              <a:ext cx="2907363" cy="1562478"/>
            </a:xfrm>
            <a:prstGeom prst="rect">
              <a:avLst/>
            </a:prstGeom>
            <a:noFill/>
            <a:ln>
              <a:noFill/>
            </a:ln>
          </p:spPr>
        </p:pic>
        <p:pic>
          <p:nvPicPr>
            <p:cNvPr id="346" name="Google Shape;346;p46"/>
            <p:cNvPicPr preferRelativeResize="0"/>
            <p:nvPr/>
          </p:nvPicPr>
          <p:blipFill>
            <a:blip r:embed="rId6">
              <a:alphaModFix/>
            </a:blip>
            <a:stretch>
              <a:fillRect/>
            </a:stretch>
          </p:blipFill>
          <p:spPr>
            <a:xfrm>
              <a:off x="2080125" y="3419250"/>
              <a:ext cx="2912101" cy="1650851"/>
            </a:xfrm>
            <a:prstGeom prst="rect">
              <a:avLst/>
            </a:prstGeom>
            <a:noFill/>
            <a:ln>
              <a:noFill/>
            </a:ln>
          </p:spPr>
        </p:pic>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0" name="Shape 350"/>
        <p:cNvGrpSpPr/>
        <p:nvPr/>
      </p:nvGrpSpPr>
      <p:grpSpPr>
        <a:xfrm>
          <a:off x="0" y="0"/>
          <a:ext cx="0" cy="0"/>
          <a:chOff x="0" y="0"/>
          <a:chExt cx="0" cy="0"/>
        </a:xfrm>
      </p:grpSpPr>
      <p:pic>
        <p:nvPicPr>
          <p:cNvPr id="351" name="Google Shape;351;p47"/>
          <p:cNvPicPr preferRelativeResize="0"/>
          <p:nvPr/>
        </p:nvPicPr>
        <p:blipFill>
          <a:blip r:embed="rId4">
            <a:alphaModFix amt="90000"/>
          </a:blip>
          <a:stretch>
            <a:fillRect/>
          </a:stretch>
        </p:blipFill>
        <p:spPr>
          <a:xfrm>
            <a:off x="212125" y="628775"/>
            <a:ext cx="1371275" cy="129600"/>
          </a:xfrm>
          <a:prstGeom prst="rect">
            <a:avLst/>
          </a:prstGeom>
          <a:noFill/>
          <a:ln>
            <a:noFill/>
          </a:ln>
        </p:spPr>
      </p:pic>
      <p:sp>
        <p:nvSpPr>
          <p:cNvPr id="352" name="Google Shape;352;p47"/>
          <p:cNvSpPr txBox="1"/>
          <p:nvPr>
            <p:ph type="title"/>
          </p:nvPr>
        </p:nvSpPr>
        <p:spPr>
          <a:xfrm>
            <a:off x="322350" y="315275"/>
            <a:ext cx="84105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b="1" lang="zh-TW" sz="2400">
                <a:latin typeface="Ubuntu"/>
                <a:ea typeface="Ubuntu"/>
                <a:cs typeface="Ubuntu"/>
                <a:sym typeface="Ubuntu"/>
              </a:rPr>
              <a:t>Result</a:t>
            </a:r>
            <a:endParaRPr b="1" sz="2400">
              <a:latin typeface="Ubuntu"/>
              <a:ea typeface="Ubuntu"/>
              <a:cs typeface="Ubuntu"/>
              <a:sym typeface="Ubuntu"/>
            </a:endParaRPr>
          </a:p>
        </p:txBody>
      </p:sp>
      <p:grpSp>
        <p:nvGrpSpPr>
          <p:cNvPr id="353" name="Google Shape;353;p47"/>
          <p:cNvGrpSpPr/>
          <p:nvPr/>
        </p:nvGrpSpPr>
        <p:grpSpPr>
          <a:xfrm>
            <a:off x="1885950" y="27413"/>
            <a:ext cx="3086126" cy="5088675"/>
            <a:chOff x="1885950" y="27413"/>
            <a:chExt cx="3086126" cy="5088675"/>
          </a:xfrm>
        </p:grpSpPr>
        <p:pic>
          <p:nvPicPr>
            <p:cNvPr id="354" name="Google Shape;354;p47"/>
            <p:cNvPicPr preferRelativeResize="0"/>
            <p:nvPr/>
          </p:nvPicPr>
          <p:blipFill rotWithShape="1">
            <a:blip r:embed="rId5">
              <a:alphaModFix/>
            </a:blip>
            <a:srcRect b="14581" l="0" r="32083" t="0"/>
            <a:stretch/>
          </p:blipFill>
          <p:spPr>
            <a:xfrm>
              <a:off x="1885950" y="1937476"/>
              <a:ext cx="3086122" cy="1750286"/>
            </a:xfrm>
            <a:prstGeom prst="rect">
              <a:avLst/>
            </a:prstGeom>
            <a:noFill/>
            <a:ln>
              <a:noFill/>
            </a:ln>
          </p:spPr>
        </p:pic>
        <p:pic>
          <p:nvPicPr>
            <p:cNvPr id="355" name="Google Shape;355;p47"/>
            <p:cNvPicPr preferRelativeResize="0"/>
            <p:nvPr/>
          </p:nvPicPr>
          <p:blipFill rotWithShape="1">
            <a:blip r:embed="rId6">
              <a:alphaModFix/>
            </a:blip>
            <a:srcRect b="0" l="0" r="31544" t="0"/>
            <a:stretch/>
          </p:blipFill>
          <p:spPr>
            <a:xfrm>
              <a:off x="1885950" y="27413"/>
              <a:ext cx="3086120" cy="1874667"/>
            </a:xfrm>
            <a:prstGeom prst="rect">
              <a:avLst/>
            </a:prstGeom>
            <a:noFill/>
            <a:ln>
              <a:noFill/>
            </a:ln>
          </p:spPr>
        </p:pic>
        <p:pic>
          <p:nvPicPr>
            <p:cNvPr id="356" name="Google Shape;356;p47"/>
            <p:cNvPicPr preferRelativeResize="0"/>
            <p:nvPr/>
          </p:nvPicPr>
          <p:blipFill rotWithShape="1">
            <a:blip r:embed="rId7">
              <a:alphaModFix/>
            </a:blip>
            <a:srcRect b="0" l="0" r="48043" t="0"/>
            <a:stretch/>
          </p:blipFill>
          <p:spPr>
            <a:xfrm>
              <a:off x="1885950" y="3723164"/>
              <a:ext cx="3086126" cy="1392924"/>
            </a:xfrm>
            <a:prstGeom prst="rect">
              <a:avLst/>
            </a:prstGeom>
            <a:noFill/>
            <a:ln>
              <a:noFill/>
            </a:ln>
          </p:spPr>
        </p:pic>
      </p:grpSp>
      <p:sp>
        <p:nvSpPr>
          <p:cNvPr id="357" name="Google Shape;357;p47"/>
          <p:cNvSpPr txBox="1"/>
          <p:nvPr/>
        </p:nvSpPr>
        <p:spPr>
          <a:xfrm>
            <a:off x="5224175" y="656950"/>
            <a:ext cx="41853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TW">
                <a:latin typeface="Ubuntu"/>
                <a:ea typeface="Ubuntu"/>
                <a:cs typeface="Ubuntu"/>
                <a:sym typeface="Ubuntu"/>
              </a:rPr>
              <a:t>Actual number of comments: 48</a:t>
            </a:r>
            <a:endParaRPr>
              <a:latin typeface="Ubuntu"/>
              <a:ea typeface="Ubuntu"/>
              <a:cs typeface="Ubuntu"/>
              <a:sym typeface="Ubuntu"/>
            </a:endParaRPr>
          </a:p>
          <a:p>
            <a:pPr indent="0" lvl="0" marL="0" rtl="0" algn="l">
              <a:lnSpc>
                <a:spcPct val="115000"/>
              </a:lnSpc>
              <a:spcBef>
                <a:spcPts val="0"/>
              </a:spcBef>
              <a:spcAft>
                <a:spcPts val="0"/>
              </a:spcAft>
              <a:buNone/>
            </a:pPr>
            <a:r>
              <a:rPr lang="zh-TW">
                <a:latin typeface="Ubuntu"/>
                <a:ea typeface="Ubuntu"/>
                <a:cs typeface="Ubuntu"/>
                <a:sym typeface="Ubuntu"/>
              </a:rPr>
              <a:t>Our prediction: </a:t>
            </a:r>
            <a:r>
              <a:rPr lang="zh-TW">
                <a:solidFill>
                  <a:schemeClr val="dk1"/>
                </a:solidFill>
                <a:highlight>
                  <a:srgbClr val="FFFFFF"/>
                </a:highlight>
                <a:latin typeface="Ubuntu"/>
                <a:ea typeface="Ubuntu"/>
                <a:cs typeface="Ubuntu"/>
                <a:sym typeface="Ubuntu"/>
              </a:rPr>
              <a:t>40</a:t>
            </a:r>
            <a:endParaRPr>
              <a:solidFill>
                <a:schemeClr val="dk1"/>
              </a:solidFill>
              <a:latin typeface="Ubuntu"/>
              <a:ea typeface="Ubuntu"/>
              <a:cs typeface="Ubuntu"/>
              <a:sym typeface="Ubuntu"/>
            </a:endParaRPr>
          </a:p>
        </p:txBody>
      </p:sp>
      <p:sp>
        <p:nvSpPr>
          <p:cNvPr id="358" name="Google Shape;358;p47"/>
          <p:cNvSpPr txBox="1"/>
          <p:nvPr/>
        </p:nvSpPr>
        <p:spPr>
          <a:xfrm>
            <a:off x="5224175" y="2504800"/>
            <a:ext cx="45081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TW">
                <a:latin typeface="Ubuntu"/>
                <a:ea typeface="Ubuntu"/>
                <a:cs typeface="Ubuntu"/>
                <a:sym typeface="Ubuntu"/>
              </a:rPr>
              <a:t>Actual number of comments: 19</a:t>
            </a:r>
            <a:endParaRPr>
              <a:latin typeface="Ubuntu"/>
              <a:ea typeface="Ubuntu"/>
              <a:cs typeface="Ubuntu"/>
              <a:sym typeface="Ubuntu"/>
            </a:endParaRPr>
          </a:p>
          <a:p>
            <a:pPr indent="0" lvl="0" marL="0" rtl="0" algn="l">
              <a:lnSpc>
                <a:spcPct val="115000"/>
              </a:lnSpc>
              <a:spcBef>
                <a:spcPts val="0"/>
              </a:spcBef>
              <a:spcAft>
                <a:spcPts val="0"/>
              </a:spcAft>
              <a:buNone/>
            </a:pPr>
            <a:r>
              <a:rPr lang="zh-TW">
                <a:latin typeface="Ubuntu"/>
                <a:ea typeface="Ubuntu"/>
                <a:cs typeface="Ubuntu"/>
                <a:sym typeface="Ubuntu"/>
              </a:rPr>
              <a:t>Our prediction: </a:t>
            </a:r>
            <a:r>
              <a:rPr lang="zh-TW">
                <a:solidFill>
                  <a:schemeClr val="accent2"/>
                </a:solidFill>
                <a:highlight>
                  <a:srgbClr val="FFFFFF"/>
                </a:highlight>
                <a:latin typeface="Ubuntu"/>
                <a:ea typeface="Ubuntu"/>
                <a:cs typeface="Ubuntu"/>
                <a:sym typeface="Ubuntu"/>
              </a:rPr>
              <a:t>19</a:t>
            </a:r>
            <a:endParaRPr>
              <a:latin typeface="Ubuntu"/>
              <a:ea typeface="Ubuntu"/>
              <a:cs typeface="Ubuntu"/>
              <a:sym typeface="Ubuntu"/>
            </a:endParaRPr>
          </a:p>
        </p:txBody>
      </p:sp>
      <p:sp>
        <p:nvSpPr>
          <p:cNvPr id="359" name="Google Shape;359;p47"/>
          <p:cNvSpPr txBox="1"/>
          <p:nvPr/>
        </p:nvSpPr>
        <p:spPr>
          <a:xfrm>
            <a:off x="5224175" y="4111838"/>
            <a:ext cx="29550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TW">
                <a:latin typeface="Ubuntu"/>
                <a:ea typeface="Ubuntu"/>
                <a:cs typeface="Ubuntu"/>
                <a:sym typeface="Ubuntu"/>
              </a:rPr>
              <a:t>Actual number of comments: 48</a:t>
            </a:r>
            <a:endParaRPr>
              <a:latin typeface="Ubuntu"/>
              <a:ea typeface="Ubuntu"/>
              <a:cs typeface="Ubuntu"/>
              <a:sym typeface="Ubuntu"/>
            </a:endParaRPr>
          </a:p>
          <a:p>
            <a:pPr indent="0" lvl="0" marL="0" rtl="0" algn="l">
              <a:lnSpc>
                <a:spcPct val="115000"/>
              </a:lnSpc>
              <a:spcBef>
                <a:spcPts val="0"/>
              </a:spcBef>
              <a:spcAft>
                <a:spcPts val="0"/>
              </a:spcAft>
              <a:buNone/>
            </a:pPr>
            <a:r>
              <a:rPr lang="zh-TW">
                <a:latin typeface="Ubuntu"/>
                <a:ea typeface="Ubuntu"/>
                <a:cs typeface="Ubuntu"/>
                <a:sym typeface="Ubuntu"/>
              </a:rPr>
              <a:t>Our prediction: </a:t>
            </a:r>
            <a:r>
              <a:rPr lang="zh-TW">
                <a:solidFill>
                  <a:schemeClr val="accent2"/>
                </a:solidFill>
                <a:highlight>
                  <a:srgbClr val="FFFFFF"/>
                </a:highlight>
                <a:latin typeface="Ubuntu"/>
                <a:ea typeface="Ubuntu"/>
                <a:cs typeface="Ubuntu"/>
                <a:sym typeface="Ubuntu"/>
              </a:rPr>
              <a:t>48</a:t>
            </a:r>
            <a:endParaRPr>
              <a:latin typeface="Ubuntu"/>
              <a:ea typeface="Ubuntu"/>
              <a:cs typeface="Ubuntu"/>
              <a:sym typeface="Ubuntu"/>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3" name="Shape 363"/>
        <p:cNvGrpSpPr/>
        <p:nvPr/>
      </p:nvGrpSpPr>
      <p:grpSpPr>
        <a:xfrm>
          <a:off x="0" y="0"/>
          <a:ext cx="0" cy="0"/>
          <a:chOff x="0" y="0"/>
          <a:chExt cx="0" cy="0"/>
        </a:xfrm>
      </p:grpSpPr>
      <p:pic>
        <p:nvPicPr>
          <p:cNvPr id="364" name="Google Shape;364;p48"/>
          <p:cNvPicPr preferRelativeResize="0"/>
          <p:nvPr/>
        </p:nvPicPr>
        <p:blipFill>
          <a:blip r:embed="rId3">
            <a:alphaModFix amt="90000"/>
          </a:blip>
          <a:stretch>
            <a:fillRect/>
          </a:stretch>
        </p:blipFill>
        <p:spPr>
          <a:xfrm>
            <a:off x="119300" y="620800"/>
            <a:ext cx="2297199" cy="129600"/>
          </a:xfrm>
          <a:prstGeom prst="rect">
            <a:avLst/>
          </a:prstGeom>
          <a:noFill/>
          <a:ln>
            <a:noFill/>
          </a:ln>
        </p:spPr>
      </p:pic>
      <p:sp>
        <p:nvSpPr>
          <p:cNvPr id="365" name="Google Shape;365;p48"/>
          <p:cNvSpPr txBox="1"/>
          <p:nvPr>
            <p:ph type="title"/>
          </p:nvPr>
        </p:nvSpPr>
        <p:spPr>
          <a:xfrm>
            <a:off x="311700" y="2926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2400">
                <a:latin typeface="Ubuntu"/>
                <a:ea typeface="Ubuntu"/>
                <a:cs typeface="Ubuntu"/>
                <a:sym typeface="Ubuntu"/>
              </a:rPr>
              <a:t>Visiualization</a:t>
            </a:r>
            <a:endParaRPr sz="2400">
              <a:latin typeface="Ubuntu"/>
              <a:ea typeface="Ubuntu"/>
              <a:cs typeface="Ubuntu"/>
              <a:sym typeface="Ubuntu"/>
            </a:endParaRPr>
          </a:p>
        </p:txBody>
      </p:sp>
      <p:pic>
        <p:nvPicPr>
          <p:cNvPr id="366" name="Google Shape;366;p48" title="視覺化">
            <a:hlinkClick r:id="rId4"/>
          </p:cNvPr>
          <p:cNvPicPr preferRelativeResize="0"/>
          <p:nvPr/>
        </p:nvPicPr>
        <p:blipFill>
          <a:blip r:embed="rId5">
            <a:alphaModFix/>
          </a:blip>
          <a:stretch>
            <a:fillRect/>
          </a:stretch>
        </p:blipFill>
        <p:spPr>
          <a:xfrm>
            <a:off x="812705" y="1017725"/>
            <a:ext cx="5314750" cy="3986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1000"/>
                                        <p:tgtEl>
                                          <p:spTgt spid="3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0" name="Shape 370"/>
        <p:cNvGrpSpPr/>
        <p:nvPr/>
      </p:nvGrpSpPr>
      <p:grpSpPr>
        <a:xfrm>
          <a:off x="0" y="0"/>
          <a:ext cx="0" cy="0"/>
          <a:chOff x="0" y="0"/>
          <a:chExt cx="0" cy="0"/>
        </a:xfrm>
      </p:grpSpPr>
      <p:pic>
        <p:nvPicPr>
          <p:cNvPr id="371" name="Google Shape;371;p49"/>
          <p:cNvPicPr preferRelativeResize="0"/>
          <p:nvPr/>
        </p:nvPicPr>
        <p:blipFill rotWithShape="1">
          <a:blip r:embed="rId4">
            <a:alphaModFix/>
          </a:blip>
          <a:srcRect b="970" l="2257" r="0" t="0"/>
          <a:stretch/>
        </p:blipFill>
        <p:spPr>
          <a:xfrm>
            <a:off x="143862" y="151088"/>
            <a:ext cx="8856274" cy="48413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5" name="Shape 375"/>
        <p:cNvGrpSpPr/>
        <p:nvPr/>
      </p:nvGrpSpPr>
      <p:grpSpPr>
        <a:xfrm>
          <a:off x="0" y="0"/>
          <a:ext cx="0" cy="0"/>
          <a:chOff x="0" y="0"/>
          <a:chExt cx="0" cy="0"/>
        </a:xfrm>
      </p:grpSpPr>
      <p:sp>
        <p:nvSpPr>
          <p:cNvPr id="376" name="Google Shape;376;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77" name="Google Shape;377;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78" name="Google Shape;378;p50"/>
          <p:cNvPicPr preferRelativeResize="0"/>
          <p:nvPr/>
        </p:nvPicPr>
        <p:blipFill>
          <a:blip r:embed="rId3">
            <a:alphaModFix/>
          </a:blip>
          <a:stretch>
            <a:fillRect/>
          </a:stretch>
        </p:blipFill>
        <p:spPr>
          <a:xfrm>
            <a:off x="0" y="93762"/>
            <a:ext cx="9144003" cy="495597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2" name="Shape 382"/>
        <p:cNvGrpSpPr/>
        <p:nvPr/>
      </p:nvGrpSpPr>
      <p:grpSpPr>
        <a:xfrm>
          <a:off x="0" y="0"/>
          <a:ext cx="0" cy="0"/>
          <a:chOff x="0" y="0"/>
          <a:chExt cx="0" cy="0"/>
        </a:xfrm>
      </p:grpSpPr>
      <p:pic>
        <p:nvPicPr>
          <p:cNvPr id="383" name="Google Shape;383;p51"/>
          <p:cNvPicPr preferRelativeResize="0"/>
          <p:nvPr/>
        </p:nvPicPr>
        <p:blipFill>
          <a:blip r:embed="rId4">
            <a:alphaModFix/>
          </a:blip>
          <a:stretch>
            <a:fillRect/>
          </a:stretch>
        </p:blipFill>
        <p:spPr>
          <a:xfrm>
            <a:off x="88100" y="0"/>
            <a:ext cx="9055901" cy="468024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idx="1" type="body"/>
          </p:nvPr>
        </p:nvSpPr>
        <p:spPr>
          <a:xfrm>
            <a:off x="311700" y="1053300"/>
            <a:ext cx="3878700" cy="1846800"/>
          </a:xfrm>
          <a:prstGeom prst="rect">
            <a:avLst/>
          </a:prstGeom>
        </p:spPr>
        <p:txBody>
          <a:bodyPr anchorCtr="0" anchor="t" bIns="91425" lIns="91425" spcFirstLastPara="1" rIns="91425" wrap="square" tIns="91425">
            <a:normAutofit/>
          </a:bodyPr>
          <a:lstStyle/>
          <a:p>
            <a:pPr indent="0" lvl="0" marL="0" rtl="0" algn="just">
              <a:lnSpc>
                <a:spcPct val="100000"/>
              </a:lnSpc>
              <a:spcBef>
                <a:spcPts val="0"/>
              </a:spcBef>
              <a:spcAft>
                <a:spcPts val="0"/>
              </a:spcAft>
              <a:buNone/>
            </a:pPr>
            <a:r>
              <a:rPr b="1" lang="zh-TW">
                <a:solidFill>
                  <a:schemeClr val="dk1"/>
                </a:solidFill>
                <a:latin typeface="Ubuntu"/>
                <a:ea typeface="Ubuntu"/>
                <a:cs typeface="Ubuntu"/>
                <a:sym typeface="Ubuntu"/>
              </a:rPr>
              <a:t>We want to predict how many comments an article will have. </a:t>
            </a:r>
            <a:endParaRPr b="1">
              <a:solidFill>
                <a:schemeClr val="dk1"/>
              </a:solidFill>
              <a:latin typeface="Ubuntu"/>
              <a:ea typeface="Ubuntu"/>
              <a:cs typeface="Ubuntu"/>
              <a:sym typeface="Ubuntu"/>
            </a:endParaRPr>
          </a:p>
          <a:p>
            <a:pPr indent="0" lvl="0" marL="0" rtl="0" algn="just">
              <a:lnSpc>
                <a:spcPct val="100000"/>
              </a:lnSpc>
              <a:spcBef>
                <a:spcPts val="0"/>
              </a:spcBef>
              <a:spcAft>
                <a:spcPts val="0"/>
              </a:spcAft>
              <a:buNone/>
            </a:pPr>
            <a:r>
              <a:t/>
            </a:r>
            <a:endParaRPr b="1">
              <a:solidFill>
                <a:schemeClr val="dk1"/>
              </a:solidFill>
              <a:latin typeface="Ubuntu"/>
              <a:ea typeface="Ubuntu"/>
              <a:cs typeface="Ubuntu"/>
              <a:sym typeface="Ubuntu"/>
            </a:endParaRPr>
          </a:p>
          <a:p>
            <a:pPr indent="0" lvl="0" marL="0" rtl="0" algn="just">
              <a:lnSpc>
                <a:spcPct val="100000"/>
              </a:lnSpc>
              <a:spcBef>
                <a:spcPts val="0"/>
              </a:spcBef>
              <a:spcAft>
                <a:spcPts val="0"/>
              </a:spcAft>
              <a:buClr>
                <a:schemeClr val="dk1"/>
              </a:buClr>
              <a:buSzPts val="1100"/>
              <a:buFont typeface="Arial"/>
              <a:buNone/>
            </a:pPr>
            <a:r>
              <a:rPr b="1" lang="zh-TW">
                <a:solidFill>
                  <a:schemeClr val="dk1"/>
                </a:solidFill>
                <a:latin typeface="Ubuntu"/>
                <a:ea typeface="Ubuntu"/>
                <a:cs typeface="Ubuntu"/>
                <a:sym typeface="Ubuntu"/>
              </a:rPr>
              <a:t>And further help those who want to be a topic of conversation on PTT.</a:t>
            </a:r>
            <a:endParaRPr b="1">
              <a:solidFill>
                <a:schemeClr val="dk1"/>
              </a:solidFill>
              <a:latin typeface="Ubuntu"/>
              <a:ea typeface="Ubuntu"/>
              <a:cs typeface="Ubuntu"/>
              <a:sym typeface="Ubuntu"/>
            </a:endParaRPr>
          </a:p>
        </p:txBody>
      </p:sp>
      <p:pic>
        <p:nvPicPr>
          <p:cNvPr id="85" name="Google Shape;85;p16"/>
          <p:cNvPicPr preferRelativeResize="0"/>
          <p:nvPr/>
        </p:nvPicPr>
        <p:blipFill>
          <a:blip r:embed="rId3">
            <a:alphaModFix amt="90000"/>
          </a:blip>
          <a:stretch>
            <a:fillRect/>
          </a:stretch>
        </p:blipFill>
        <p:spPr>
          <a:xfrm>
            <a:off x="183600" y="759600"/>
            <a:ext cx="2222625" cy="129600"/>
          </a:xfrm>
          <a:prstGeom prst="rect">
            <a:avLst/>
          </a:prstGeom>
          <a:noFill/>
          <a:ln>
            <a:noFill/>
          </a:ln>
        </p:spPr>
      </p:pic>
      <p:sp>
        <p:nvSpPr>
          <p:cNvPr id="86" name="Google Shape;86;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b="1" lang="zh-TW" sz="2400">
                <a:latin typeface="Ubuntu"/>
                <a:ea typeface="Ubuntu"/>
                <a:cs typeface="Ubuntu"/>
                <a:sym typeface="Ubuntu"/>
              </a:rPr>
              <a:t> Objective</a:t>
            </a:r>
            <a:endParaRPr b="1" sz="2400">
              <a:latin typeface="Ubuntu"/>
              <a:ea typeface="Ubuntu"/>
              <a:cs typeface="Ubuntu"/>
              <a:sym typeface="Ubuntu"/>
            </a:endParaRPr>
          </a:p>
        </p:txBody>
      </p:sp>
      <p:grpSp>
        <p:nvGrpSpPr>
          <p:cNvPr id="87" name="Google Shape;87;p16"/>
          <p:cNvGrpSpPr/>
          <p:nvPr/>
        </p:nvGrpSpPr>
        <p:grpSpPr>
          <a:xfrm>
            <a:off x="5432925" y="47625"/>
            <a:ext cx="2912101" cy="5022475"/>
            <a:chOff x="2080125" y="47625"/>
            <a:chExt cx="2912101" cy="5022475"/>
          </a:xfrm>
        </p:grpSpPr>
        <p:pic>
          <p:nvPicPr>
            <p:cNvPr id="88" name="Google Shape;88;p16"/>
            <p:cNvPicPr preferRelativeResize="0"/>
            <p:nvPr/>
          </p:nvPicPr>
          <p:blipFill rotWithShape="1">
            <a:blip r:embed="rId4">
              <a:alphaModFix/>
            </a:blip>
            <a:srcRect b="0" l="0" r="31544" t="0"/>
            <a:stretch/>
          </p:blipFill>
          <p:spPr>
            <a:xfrm>
              <a:off x="2082497" y="47625"/>
              <a:ext cx="2907365" cy="1650867"/>
            </a:xfrm>
            <a:prstGeom prst="rect">
              <a:avLst/>
            </a:prstGeom>
            <a:noFill/>
            <a:ln>
              <a:noFill/>
            </a:ln>
          </p:spPr>
        </p:pic>
        <p:pic>
          <p:nvPicPr>
            <p:cNvPr id="89" name="Google Shape;89;p16"/>
            <p:cNvPicPr preferRelativeResize="0"/>
            <p:nvPr/>
          </p:nvPicPr>
          <p:blipFill>
            <a:blip r:embed="rId5">
              <a:alphaModFix/>
            </a:blip>
            <a:stretch>
              <a:fillRect/>
            </a:stretch>
          </p:blipFill>
          <p:spPr>
            <a:xfrm>
              <a:off x="2082497" y="1777641"/>
              <a:ext cx="2907363" cy="1562478"/>
            </a:xfrm>
            <a:prstGeom prst="rect">
              <a:avLst/>
            </a:prstGeom>
            <a:noFill/>
            <a:ln>
              <a:noFill/>
            </a:ln>
          </p:spPr>
        </p:pic>
        <p:pic>
          <p:nvPicPr>
            <p:cNvPr id="90" name="Google Shape;90;p16"/>
            <p:cNvPicPr preferRelativeResize="0"/>
            <p:nvPr/>
          </p:nvPicPr>
          <p:blipFill>
            <a:blip r:embed="rId6">
              <a:alphaModFix/>
            </a:blip>
            <a:stretch>
              <a:fillRect/>
            </a:stretch>
          </p:blipFill>
          <p:spPr>
            <a:xfrm>
              <a:off x="2080125" y="3419250"/>
              <a:ext cx="2912101" cy="1650851"/>
            </a:xfrm>
            <a:prstGeom prst="rect">
              <a:avLst/>
            </a:prstGeom>
            <a:noFill/>
            <a:ln>
              <a:noFill/>
            </a:ln>
          </p:spPr>
        </p:pic>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7" name="Shape 387"/>
        <p:cNvGrpSpPr/>
        <p:nvPr/>
      </p:nvGrpSpPr>
      <p:grpSpPr>
        <a:xfrm>
          <a:off x="0" y="0"/>
          <a:ext cx="0" cy="0"/>
          <a:chOff x="0" y="0"/>
          <a:chExt cx="0" cy="0"/>
        </a:xfrm>
      </p:grpSpPr>
      <p:pic>
        <p:nvPicPr>
          <p:cNvPr id="388" name="Google Shape;388;p52"/>
          <p:cNvPicPr preferRelativeResize="0"/>
          <p:nvPr/>
        </p:nvPicPr>
        <p:blipFill>
          <a:blip r:embed="rId3">
            <a:alphaModFix amt="90000"/>
          </a:blip>
          <a:stretch>
            <a:fillRect/>
          </a:stretch>
        </p:blipFill>
        <p:spPr>
          <a:xfrm>
            <a:off x="183600" y="759600"/>
            <a:ext cx="3420000" cy="129600"/>
          </a:xfrm>
          <a:prstGeom prst="rect">
            <a:avLst/>
          </a:prstGeom>
          <a:noFill/>
          <a:ln>
            <a:noFill/>
          </a:ln>
        </p:spPr>
      </p:pic>
      <p:sp>
        <p:nvSpPr>
          <p:cNvPr id="389" name="Google Shape;389;p5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TW" sz="2400">
                <a:latin typeface="Ubuntu"/>
                <a:ea typeface="Ubuntu"/>
                <a:cs typeface="Ubuntu"/>
                <a:sym typeface="Ubuntu"/>
              </a:rPr>
              <a:t>Feature Importance</a:t>
            </a:r>
            <a:endParaRPr b="1" sz="2400">
              <a:latin typeface="Ubuntu"/>
              <a:ea typeface="Ubuntu"/>
              <a:cs typeface="Ubuntu"/>
              <a:sym typeface="Ubuntu"/>
            </a:endParaRPr>
          </a:p>
        </p:txBody>
      </p:sp>
      <p:pic>
        <p:nvPicPr>
          <p:cNvPr id="390" name="Google Shape;390;p52"/>
          <p:cNvPicPr preferRelativeResize="0"/>
          <p:nvPr/>
        </p:nvPicPr>
        <p:blipFill>
          <a:blip r:embed="rId4">
            <a:alphaModFix/>
          </a:blip>
          <a:stretch>
            <a:fillRect/>
          </a:stretch>
        </p:blipFill>
        <p:spPr>
          <a:xfrm>
            <a:off x="4269975" y="2279925"/>
            <a:ext cx="4521443" cy="847025"/>
          </a:xfrm>
          <a:prstGeom prst="rect">
            <a:avLst/>
          </a:prstGeom>
          <a:noFill/>
          <a:ln>
            <a:noFill/>
          </a:ln>
        </p:spPr>
      </p:pic>
      <p:pic>
        <p:nvPicPr>
          <p:cNvPr id="391" name="Google Shape;391;p52"/>
          <p:cNvPicPr preferRelativeResize="0"/>
          <p:nvPr/>
        </p:nvPicPr>
        <p:blipFill>
          <a:blip r:embed="rId5">
            <a:alphaModFix/>
          </a:blip>
          <a:stretch>
            <a:fillRect/>
          </a:stretch>
        </p:blipFill>
        <p:spPr>
          <a:xfrm>
            <a:off x="375725" y="1507950"/>
            <a:ext cx="3818050" cy="310457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5" name="Shape 395"/>
        <p:cNvGrpSpPr/>
        <p:nvPr/>
      </p:nvGrpSpPr>
      <p:grpSpPr>
        <a:xfrm>
          <a:off x="0" y="0"/>
          <a:ext cx="0" cy="0"/>
          <a:chOff x="0" y="0"/>
          <a:chExt cx="0" cy="0"/>
        </a:xfrm>
      </p:grpSpPr>
      <p:pic>
        <p:nvPicPr>
          <p:cNvPr id="396" name="Google Shape;396;p53"/>
          <p:cNvPicPr preferRelativeResize="0"/>
          <p:nvPr/>
        </p:nvPicPr>
        <p:blipFill>
          <a:blip r:embed="rId4">
            <a:alphaModFix amt="90000"/>
          </a:blip>
          <a:stretch>
            <a:fillRect/>
          </a:stretch>
        </p:blipFill>
        <p:spPr>
          <a:xfrm>
            <a:off x="183600" y="759600"/>
            <a:ext cx="3420000" cy="129600"/>
          </a:xfrm>
          <a:prstGeom prst="rect">
            <a:avLst/>
          </a:prstGeom>
          <a:noFill/>
          <a:ln>
            <a:noFill/>
          </a:ln>
        </p:spPr>
      </p:pic>
      <p:sp>
        <p:nvSpPr>
          <p:cNvPr id="397" name="Google Shape;397;p5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TW" sz="2400">
                <a:latin typeface="Ubuntu"/>
                <a:ea typeface="Ubuntu"/>
                <a:cs typeface="Ubuntu"/>
                <a:sym typeface="Ubuntu"/>
              </a:rPr>
              <a:t>Feature Importance</a:t>
            </a:r>
            <a:endParaRPr b="1" sz="2400">
              <a:latin typeface="Ubuntu"/>
              <a:ea typeface="Ubuntu"/>
              <a:cs typeface="Ubuntu"/>
              <a:sym typeface="Ubuntu"/>
            </a:endParaRPr>
          </a:p>
        </p:txBody>
      </p:sp>
      <p:pic>
        <p:nvPicPr>
          <p:cNvPr id="398" name="Google Shape;398;p53"/>
          <p:cNvPicPr preferRelativeResize="0"/>
          <p:nvPr/>
        </p:nvPicPr>
        <p:blipFill>
          <a:blip r:embed="rId5">
            <a:alphaModFix/>
          </a:blip>
          <a:stretch>
            <a:fillRect/>
          </a:stretch>
        </p:blipFill>
        <p:spPr>
          <a:xfrm>
            <a:off x="467775" y="1442075"/>
            <a:ext cx="3599850" cy="2990650"/>
          </a:xfrm>
          <a:prstGeom prst="rect">
            <a:avLst/>
          </a:prstGeom>
          <a:noFill/>
          <a:ln>
            <a:noFill/>
          </a:ln>
        </p:spPr>
      </p:pic>
      <p:pic>
        <p:nvPicPr>
          <p:cNvPr id="399" name="Google Shape;399;p53"/>
          <p:cNvPicPr preferRelativeResize="0"/>
          <p:nvPr/>
        </p:nvPicPr>
        <p:blipFill>
          <a:blip r:embed="rId6">
            <a:alphaModFix/>
          </a:blip>
          <a:stretch>
            <a:fillRect/>
          </a:stretch>
        </p:blipFill>
        <p:spPr>
          <a:xfrm>
            <a:off x="4067625" y="2273200"/>
            <a:ext cx="4873000" cy="7833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p54"/>
          <p:cNvPicPr preferRelativeResize="0"/>
          <p:nvPr/>
        </p:nvPicPr>
        <p:blipFill>
          <a:blip r:embed="rId3">
            <a:alphaModFix amt="90000"/>
          </a:blip>
          <a:stretch>
            <a:fillRect/>
          </a:stretch>
        </p:blipFill>
        <p:spPr>
          <a:xfrm>
            <a:off x="183600" y="759600"/>
            <a:ext cx="3420000" cy="129600"/>
          </a:xfrm>
          <a:prstGeom prst="rect">
            <a:avLst/>
          </a:prstGeom>
          <a:noFill/>
          <a:ln>
            <a:noFill/>
          </a:ln>
        </p:spPr>
      </p:pic>
      <p:sp>
        <p:nvSpPr>
          <p:cNvPr id="405" name="Google Shape;405;p5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TW" sz="2400">
                <a:latin typeface="Ubuntu"/>
                <a:ea typeface="Ubuntu"/>
                <a:cs typeface="Ubuntu"/>
                <a:sym typeface="Ubuntu"/>
              </a:rPr>
              <a:t>Feature Importance</a:t>
            </a:r>
            <a:endParaRPr b="1" sz="2400">
              <a:latin typeface="Ubuntu"/>
              <a:ea typeface="Ubuntu"/>
              <a:cs typeface="Ubuntu"/>
              <a:sym typeface="Ubuntu"/>
            </a:endParaRPr>
          </a:p>
        </p:txBody>
      </p:sp>
      <p:pic>
        <p:nvPicPr>
          <p:cNvPr id="406" name="Google Shape;406;p54"/>
          <p:cNvPicPr preferRelativeResize="0"/>
          <p:nvPr/>
        </p:nvPicPr>
        <p:blipFill>
          <a:blip r:embed="rId4">
            <a:alphaModFix/>
          </a:blip>
          <a:stretch>
            <a:fillRect/>
          </a:stretch>
        </p:blipFill>
        <p:spPr>
          <a:xfrm>
            <a:off x="919325" y="1135100"/>
            <a:ext cx="7383126" cy="1748175"/>
          </a:xfrm>
          <a:prstGeom prst="rect">
            <a:avLst/>
          </a:prstGeom>
          <a:noFill/>
          <a:ln>
            <a:noFill/>
          </a:ln>
        </p:spPr>
      </p:pic>
      <p:pic>
        <p:nvPicPr>
          <p:cNvPr id="407" name="Google Shape;407;p54"/>
          <p:cNvPicPr preferRelativeResize="0"/>
          <p:nvPr/>
        </p:nvPicPr>
        <p:blipFill>
          <a:blip r:embed="rId5">
            <a:alphaModFix/>
          </a:blip>
          <a:stretch>
            <a:fillRect/>
          </a:stretch>
        </p:blipFill>
        <p:spPr>
          <a:xfrm>
            <a:off x="5282540" y="2419350"/>
            <a:ext cx="3019910" cy="24764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pic>
        <p:nvPicPr>
          <p:cNvPr id="412" name="Google Shape;412;p55"/>
          <p:cNvPicPr preferRelativeResize="0"/>
          <p:nvPr/>
        </p:nvPicPr>
        <p:blipFill>
          <a:blip r:embed="rId3">
            <a:alphaModFix amt="90000"/>
          </a:blip>
          <a:stretch>
            <a:fillRect/>
          </a:stretch>
        </p:blipFill>
        <p:spPr>
          <a:xfrm>
            <a:off x="183600" y="759600"/>
            <a:ext cx="4499999" cy="129600"/>
          </a:xfrm>
          <a:prstGeom prst="rect">
            <a:avLst/>
          </a:prstGeom>
          <a:noFill/>
          <a:ln>
            <a:noFill/>
          </a:ln>
        </p:spPr>
      </p:pic>
      <p:sp>
        <p:nvSpPr>
          <p:cNvPr id="413" name="Google Shape;413;p55"/>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b="1" lang="zh-TW" sz="2400">
                <a:latin typeface="Ubuntu"/>
                <a:ea typeface="Ubuntu"/>
                <a:cs typeface="Ubuntu"/>
                <a:sym typeface="Ubuntu"/>
              </a:rPr>
              <a:t>Outcome - </a:t>
            </a:r>
            <a:r>
              <a:rPr lang="zh-TW" sz="1800">
                <a:latin typeface="Ubuntu"/>
                <a:ea typeface="Ubuntu"/>
                <a:cs typeface="Ubuntu"/>
                <a:sym typeface="Ubuntu"/>
              </a:rPr>
              <a:t>Kuo Hsing-Chun (郭婞淳)</a:t>
            </a:r>
            <a:endParaRPr sz="1800"/>
          </a:p>
        </p:txBody>
      </p:sp>
      <p:pic>
        <p:nvPicPr>
          <p:cNvPr id="414" name="Google Shape;414;p55"/>
          <p:cNvPicPr preferRelativeResize="0"/>
          <p:nvPr/>
        </p:nvPicPr>
        <p:blipFill>
          <a:blip r:embed="rId4">
            <a:alphaModFix/>
          </a:blip>
          <a:stretch>
            <a:fillRect/>
          </a:stretch>
        </p:blipFill>
        <p:spPr>
          <a:xfrm>
            <a:off x="690725" y="1209450"/>
            <a:ext cx="3567320" cy="3311092"/>
          </a:xfrm>
          <a:prstGeom prst="rect">
            <a:avLst/>
          </a:prstGeom>
          <a:noFill/>
          <a:ln>
            <a:noFill/>
          </a:ln>
        </p:spPr>
      </p:pic>
      <p:sp>
        <p:nvSpPr>
          <p:cNvPr id="415" name="Google Shape;415;p55"/>
          <p:cNvSpPr txBox="1"/>
          <p:nvPr/>
        </p:nvSpPr>
        <p:spPr>
          <a:xfrm>
            <a:off x="1772388" y="4613450"/>
            <a:ext cx="1529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a:latin typeface="Ubuntu"/>
                <a:ea typeface="Ubuntu"/>
                <a:cs typeface="Ubuntu"/>
                <a:sym typeface="Ubuntu"/>
              </a:rPr>
              <a:t>T</a:t>
            </a:r>
            <a:r>
              <a:rPr lang="zh-TW">
                <a:latin typeface="Ubuntu"/>
                <a:ea typeface="Ubuntu"/>
                <a:cs typeface="Ubuntu"/>
                <a:sym typeface="Ubuntu"/>
              </a:rPr>
              <a:t>itle Only</a:t>
            </a:r>
            <a:endParaRPr>
              <a:latin typeface="Ubuntu"/>
              <a:ea typeface="Ubuntu"/>
              <a:cs typeface="Ubuntu"/>
              <a:sym typeface="Ubuntu"/>
            </a:endParaRPr>
          </a:p>
        </p:txBody>
      </p:sp>
      <p:pic>
        <p:nvPicPr>
          <p:cNvPr id="416" name="Google Shape;416;p55"/>
          <p:cNvPicPr preferRelativeResize="0"/>
          <p:nvPr/>
        </p:nvPicPr>
        <p:blipFill>
          <a:blip r:embed="rId5">
            <a:alphaModFix/>
          </a:blip>
          <a:stretch>
            <a:fillRect/>
          </a:stretch>
        </p:blipFill>
        <p:spPr>
          <a:xfrm>
            <a:off x="4704868" y="1243933"/>
            <a:ext cx="3730881" cy="3347866"/>
          </a:xfrm>
          <a:prstGeom prst="rect">
            <a:avLst/>
          </a:prstGeom>
          <a:noFill/>
          <a:ln>
            <a:noFill/>
          </a:ln>
        </p:spPr>
      </p:pic>
      <p:sp>
        <p:nvSpPr>
          <p:cNvPr id="417" name="Google Shape;417;p55"/>
          <p:cNvSpPr txBox="1"/>
          <p:nvPr/>
        </p:nvSpPr>
        <p:spPr>
          <a:xfrm>
            <a:off x="5931063" y="4613450"/>
            <a:ext cx="1529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a:latin typeface="Ubuntu"/>
                <a:ea typeface="Ubuntu"/>
                <a:cs typeface="Ubuntu"/>
                <a:sym typeface="Ubuntu"/>
              </a:rPr>
              <a:t>T</a:t>
            </a:r>
            <a:r>
              <a:rPr lang="zh-TW">
                <a:latin typeface="Ubuntu"/>
                <a:ea typeface="Ubuntu"/>
                <a:cs typeface="Ubuntu"/>
                <a:sym typeface="Ubuntu"/>
              </a:rPr>
              <a:t>itle + Content</a:t>
            </a:r>
            <a:endParaRPr>
              <a:latin typeface="Ubuntu"/>
              <a:ea typeface="Ubuntu"/>
              <a:cs typeface="Ubuntu"/>
              <a:sym typeface="Ubuntu"/>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pic>
        <p:nvPicPr>
          <p:cNvPr id="422" name="Google Shape;422;p56"/>
          <p:cNvPicPr preferRelativeResize="0"/>
          <p:nvPr/>
        </p:nvPicPr>
        <p:blipFill>
          <a:blip r:embed="rId3">
            <a:alphaModFix amt="90000"/>
          </a:blip>
          <a:stretch>
            <a:fillRect/>
          </a:stretch>
        </p:blipFill>
        <p:spPr>
          <a:xfrm>
            <a:off x="183600" y="759600"/>
            <a:ext cx="4499999" cy="129600"/>
          </a:xfrm>
          <a:prstGeom prst="rect">
            <a:avLst/>
          </a:prstGeom>
          <a:noFill/>
          <a:ln>
            <a:noFill/>
          </a:ln>
        </p:spPr>
      </p:pic>
      <p:sp>
        <p:nvSpPr>
          <p:cNvPr id="423" name="Google Shape;423;p5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b="1" lang="zh-TW" sz="2400">
                <a:latin typeface="Ubuntu"/>
                <a:ea typeface="Ubuntu"/>
                <a:cs typeface="Ubuntu"/>
                <a:sym typeface="Ubuntu"/>
              </a:rPr>
              <a:t>Outcome - </a:t>
            </a:r>
            <a:r>
              <a:rPr lang="zh-TW" sz="1800">
                <a:solidFill>
                  <a:srgbClr val="0E101A"/>
                </a:solidFill>
                <a:latin typeface="Ubuntu"/>
                <a:ea typeface="Ubuntu"/>
                <a:cs typeface="Ubuntu"/>
                <a:sym typeface="Ubuntu"/>
              </a:rPr>
              <a:t>Lee Chih-Kai (李智凱)</a:t>
            </a:r>
            <a:endParaRPr sz="1800"/>
          </a:p>
        </p:txBody>
      </p:sp>
      <p:pic>
        <p:nvPicPr>
          <p:cNvPr id="424" name="Google Shape;424;p56"/>
          <p:cNvPicPr preferRelativeResize="0"/>
          <p:nvPr/>
        </p:nvPicPr>
        <p:blipFill>
          <a:blip r:embed="rId4">
            <a:alphaModFix/>
          </a:blip>
          <a:stretch>
            <a:fillRect/>
          </a:stretch>
        </p:blipFill>
        <p:spPr>
          <a:xfrm>
            <a:off x="608675" y="1224800"/>
            <a:ext cx="3609855" cy="3165068"/>
          </a:xfrm>
          <a:prstGeom prst="rect">
            <a:avLst/>
          </a:prstGeom>
          <a:noFill/>
          <a:ln>
            <a:noFill/>
          </a:ln>
        </p:spPr>
      </p:pic>
      <p:pic>
        <p:nvPicPr>
          <p:cNvPr id="425" name="Google Shape;425;p56"/>
          <p:cNvPicPr preferRelativeResize="0"/>
          <p:nvPr/>
        </p:nvPicPr>
        <p:blipFill>
          <a:blip r:embed="rId5">
            <a:alphaModFix/>
          </a:blip>
          <a:stretch>
            <a:fillRect/>
          </a:stretch>
        </p:blipFill>
        <p:spPr>
          <a:xfrm>
            <a:off x="4774794" y="1224800"/>
            <a:ext cx="3609856" cy="3291175"/>
          </a:xfrm>
          <a:prstGeom prst="rect">
            <a:avLst/>
          </a:prstGeom>
          <a:noFill/>
          <a:ln>
            <a:noFill/>
          </a:ln>
        </p:spPr>
      </p:pic>
      <p:sp>
        <p:nvSpPr>
          <p:cNvPr id="426" name="Google Shape;426;p56"/>
          <p:cNvSpPr txBox="1"/>
          <p:nvPr/>
        </p:nvSpPr>
        <p:spPr>
          <a:xfrm>
            <a:off x="1696188" y="4537250"/>
            <a:ext cx="1529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a:solidFill>
                  <a:schemeClr val="dk1"/>
                </a:solidFill>
                <a:latin typeface="Ubuntu"/>
                <a:ea typeface="Ubuntu"/>
                <a:cs typeface="Ubuntu"/>
                <a:sym typeface="Ubuntu"/>
              </a:rPr>
              <a:t>Title Only</a:t>
            </a:r>
            <a:endParaRPr/>
          </a:p>
        </p:txBody>
      </p:sp>
      <p:sp>
        <p:nvSpPr>
          <p:cNvPr id="427" name="Google Shape;427;p56"/>
          <p:cNvSpPr txBox="1"/>
          <p:nvPr/>
        </p:nvSpPr>
        <p:spPr>
          <a:xfrm>
            <a:off x="5854075" y="4537250"/>
            <a:ext cx="1529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zh-TW">
                <a:solidFill>
                  <a:schemeClr val="dk1"/>
                </a:solidFill>
                <a:latin typeface="Ubuntu"/>
                <a:ea typeface="Ubuntu"/>
                <a:cs typeface="Ubuntu"/>
                <a:sym typeface="Ubuntu"/>
              </a:rPr>
              <a:t>Title + Content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pic>
        <p:nvPicPr>
          <p:cNvPr id="432" name="Google Shape;432;p57"/>
          <p:cNvPicPr preferRelativeResize="0"/>
          <p:nvPr/>
        </p:nvPicPr>
        <p:blipFill>
          <a:blip r:embed="rId3">
            <a:alphaModFix amt="90000"/>
          </a:blip>
          <a:stretch>
            <a:fillRect/>
          </a:stretch>
        </p:blipFill>
        <p:spPr>
          <a:xfrm>
            <a:off x="183600" y="759600"/>
            <a:ext cx="4499999" cy="129600"/>
          </a:xfrm>
          <a:prstGeom prst="rect">
            <a:avLst/>
          </a:prstGeom>
          <a:noFill/>
          <a:ln>
            <a:noFill/>
          </a:ln>
        </p:spPr>
      </p:pic>
      <p:sp>
        <p:nvSpPr>
          <p:cNvPr id="433" name="Google Shape;433;p5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b="1" lang="zh-TW" sz="2400">
                <a:latin typeface="Ubuntu"/>
                <a:ea typeface="Ubuntu"/>
                <a:cs typeface="Ubuntu"/>
                <a:sym typeface="Ubuntu"/>
              </a:rPr>
              <a:t>Outcome - </a:t>
            </a:r>
            <a:r>
              <a:rPr lang="zh-TW" sz="1800">
                <a:solidFill>
                  <a:srgbClr val="0E101A"/>
                </a:solidFill>
                <a:latin typeface="Ubuntu"/>
                <a:ea typeface="Ubuntu"/>
                <a:cs typeface="Ubuntu"/>
                <a:sym typeface="Ubuntu"/>
              </a:rPr>
              <a:t>Lin Yun-Ju (林昀儒)</a:t>
            </a:r>
            <a:endParaRPr sz="1800"/>
          </a:p>
        </p:txBody>
      </p:sp>
      <p:pic>
        <p:nvPicPr>
          <p:cNvPr id="434" name="Google Shape;434;p57"/>
          <p:cNvPicPr preferRelativeResize="0"/>
          <p:nvPr/>
        </p:nvPicPr>
        <p:blipFill>
          <a:blip r:embed="rId4">
            <a:alphaModFix/>
          </a:blip>
          <a:stretch>
            <a:fillRect/>
          </a:stretch>
        </p:blipFill>
        <p:spPr>
          <a:xfrm>
            <a:off x="772900" y="1213508"/>
            <a:ext cx="3461842" cy="3250673"/>
          </a:xfrm>
          <a:prstGeom prst="rect">
            <a:avLst/>
          </a:prstGeom>
          <a:noFill/>
          <a:ln>
            <a:noFill/>
          </a:ln>
        </p:spPr>
      </p:pic>
      <p:sp>
        <p:nvSpPr>
          <p:cNvPr id="435" name="Google Shape;435;p57"/>
          <p:cNvSpPr txBox="1"/>
          <p:nvPr/>
        </p:nvSpPr>
        <p:spPr>
          <a:xfrm>
            <a:off x="1772388" y="4613450"/>
            <a:ext cx="1529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a:solidFill>
                  <a:schemeClr val="dk1"/>
                </a:solidFill>
                <a:latin typeface="Ubuntu"/>
                <a:ea typeface="Ubuntu"/>
                <a:cs typeface="Ubuntu"/>
                <a:sym typeface="Ubuntu"/>
              </a:rPr>
              <a:t>Title Only</a:t>
            </a:r>
            <a:endParaRPr/>
          </a:p>
        </p:txBody>
      </p:sp>
      <p:sp>
        <p:nvSpPr>
          <p:cNvPr id="436" name="Google Shape;436;p57"/>
          <p:cNvSpPr txBox="1"/>
          <p:nvPr/>
        </p:nvSpPr>
        <p:spPr>
          <a:xfrm>
            <a:off x="5987088" y="4613450"/>
            <a:ext cx="1529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zh-TW">
                <a:solidFill>
                  <a:schemeClr val="dk1"/>
                </a:solidFill>
                <a:latin typeface="Ubuntu"/>
                <a:ea typeface="Ubuntu"/>
                <a:cs typeface="Ubuntu"/>
                <a:sym typeface="Ubuntu"/>
              </a:rPr>
              <a:t>Title + Content</a:t>
            </a:r>
            <a:endParaRPr/>
          </a:p>
        </p:txBody>
      </p:sp>
      <p:pic>
        <p:nvPicPr>
          <p:cNvPr id="437" name="Google Shape;437;p57"/>
          <p:cNvPicPr preferRelativeResize="0"/>
          <p:nvPr/>
        </p:nvPicPr>
        <p:blipFill>
          <a:blip r:embed="rId5">
            <a:alphaModFix/>
          </a:blip>
          <a:stretch>
            <a:fillRect/>
          </a:stretch>
        </p:blipFill>
        <p:spPr>
          <a:xfrm>
            <a:off x="4883050" y="1152550"/>
            <a:ext cx="3503926" cy="3372551"/>
          </a:xfrm>
          <a:prstGeom prst="rect">
            <a:avLst/>
          </a:prstGeom>
          <a:noFill/>
          <a:ln>
            <a:noFill/>
          </a:ln>
        </p:spPr>
      </p:pic>
      <p:pic>
        <p:nvPicPr>
          <p:cNvPr id="438" name="Google Shape;438;p57"/>
          <p:cNvPicPr preferRelativeResize="0"/>
          <p:nvPr/>
        </p:nvPicPr>
        <p:blipFill>
          <a:blip r:embed="rId6">
            <a:alphaModFix amt="36000"/>
          </a:blip>
          <a:stretch>
            <a:fillRect/>
          </a:stretch>
        </p:blipFill>
        <p:spPr>
          <a:xfrm>
            <a:off x="-1430075" y="2130246"/>
            <a:ext cx="1269900" cy="98997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pic>
        <p:nvPicPr>
          <p:cNvPr id="443" name="Google Shape;443;p58"/>
          <p:cNvPicPr preferRelativeResize="0"/>
          <p:nvPr/>
        </p:nvPicPr>
        <p:blipFill>
          <a:blip r:embed="rId3">
            <a:alphaModFix amt="90000"/>
          </a:blip>
          <a:stretch>
            <a:fillRect/>
          </a:stretch>
        </p:blipFill>
        <p:spPr>
          <a:xfrm>
            <a:off x="183600" y="759600"/>
            <a:ext cx="4499999" cy="129600"/>
          </a:xfrm>
          <a:prstGeom prst="rect">
            <a:avLst/>
          </a:prstGeom>
          <a:noFill/>
          <a:ln>
            <a:noFill/>
          </a:ln>
        </p:spPr>
      </p:pic>
      <p:sp>
        <p:nvSpPr>
          <p:cNvPr id="444" name="Google Shape;444;p58"/>
          <p:cNvSpPr txBox="1"/>
          <p:nvPr>
            <p:ph type="title"/>
          </p:nvPr>
        </p:nvSpPr>
        <p:spPr>
          <a:xfrm>
            <a:off x="311700" y="445025"/>
            <a:ext cx="8520600" cy="779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b="1" lang="zh-TW" sz="2400">
                <a:latin typeface="Ubuntu"/>
                <a:ea typeface="Ubuntu"/>
                <a:cs typeface="Ubuntu"/>
                <a:sym typeface="Ubuntu"/>
              </a:rPr>
              <a:t>Outcome - </a:t>
            </a:r>
            <a:r>
              <a:rPr lang="zh-TW" sz="1800">
                <a:solidFill>
                  <a:srgbClr val="0E101A"/>
                </a:solidFill>
                <a:latin typeface="Ubuntu"/>
                <a:ea typeface="Ubuntu"/>
                <a:cs typeface="Ubuntu"/>
                <a:sym typeface="Ubuntu"/>
              </a:rPr>
              <a:t>Tai Tzu-Ying (戴資穎)</a:t>
            </a:r>
            <a:endParaRPr sz="1800"/>
          </a:p>
        </p:txBody>
      </p:sp>
      <p:pic>
        <p:nvPicPr>
          <p:cNvPr id="445" name="Google Shape;445;p58"/>
          <p:cNvPicPr preferRelativeResize="0"/>
          <p:nvPr/>
        </p:nvPicPr>
        <p:blipFill>
          <a:blip r:embed="rId4">
            <a:alphaModFix/>
          </a:blip>
          <a:stretch>
            <a:fillRect/>
          </a:stretch>
        </p:blipFill>
        <p:spPr>
          <a:xfrm>
            <a:off x="663050" y="1224825"/>
            <a:ext cx="3455327" cy="3137748"/>
          </a:xfrm>
          <a:prstGeom prst="rect">
            <a:avLst/>
          </a:prstGeom>
          <a:noFill/>
          <a:ln>
            <a:noFill/>
          </a:ln>
        </p:spPr>
      </p:pic>
      <p:pic>
        <p:nvPicPr>
          <p:cNvPr id="446" name="Google Shape;446;p58"/>
          <p:cNvPicPr preferRelativeResize="0"/>
          <p:nvPr/>
        </p:nvPicPr>
        <p:blipFill>
          <a:blip r:embed="rId5">
            <a:alphaModFix/>
          </a:blip>
          <a:stretch>
            <a:fillRect/>
          </a:stretch>
        </p:blipFill>
        <p:spPr>
          <a:xfrm>
            <a:off x="4634570" y="1283515"/>
            <a:ext cx="3513180" cy="3079060"/>
          </a:xfrm>
          <a:prstGeom prst="rect">
            <a:avLst/>
          </a:prstGeom>
          <a:noFill/>
          <a:ln>
            <a:noFill/>
          </a:ln>
        </p:spPr>
      </p:pic>
      <p:sp>
        <p:nvSpPr>
          <p:cNvPr id="447" name="Google Shape;447;p58"/>
          <p:cNvSpPr txBox="1"/>
          <p:nvPr/>
        </p:nvSpPr>
        <p:spPr>
          <a:xfrm>
            <a:off x="1619988" y="4537250"/>
            <a:ext cx="1529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a:solidFill>
                  <a:schemeClr val="dk1"/>
                </a:solidFill>
                <a:latin typeface="Ubuntu"/>
                <a:ea typeface="Ubuntu"/>
                <a:cs typeface="Ubuntu"/>
                <a:sym typeface="Ubuntu"/>
              </a:rPr>
              <a:t>Title Only</a:t>
            </a:r>
            <a:endParaRPr/>
          </a:p>
        </p:txBody>
      </p:sp>
      <p:sp>
        <p:nvSpPr>
          <p:cNvPr id="448" name="Google Shape;448;p58"/>
          <p:cNvSpPr txBox="1"/>
          <p:nvPr/>
        </p:nvSpPr>
        <p:spPr>
          <a:xfrm>
            <a:off x="5642438" y="4537250"/>
            <a:ext cx="1529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zh-TW">
                <a:solidFill>
                  <a:schemeClr val="dk1"/>
                </a:solidFill>
                <a:latin typeface="Ubuntu"/>
                <a:ea typeface="Ubuntu"/>
                <a:cs typeface="Ubuntu"/>
                <a:sym typeface="Ubuntu"/>
              </a:rPr>
              <a:t>Title + Content</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pic>
        <p:nvPicPr>
          <p:cNvPr id="453" name="Google Shape;453;p59"/>
          <p:cNvPicPr preferRelativeResize="0"/>
          <p:nvPr/>
        </p:nvPicPr>
        <p:blipFill>
          <a:blip r:embed="rId3">
            <a:alphaModFix amt="90000"/>
          </a:blip>
          <a:stretch>
            <a:fillRect/>
          </a:stretch>
        </p:blipFill>
        <p:spPr>
          <a:xfrm>
            <a:off x="183600" y="759600"/>
            <a:ext cx="4499999" cy="129600"/>
          </a:xfrm>
          <a:prstGeom prst="rect">
            <a:avLst/>
          </a:prstGeom>
          <a:noFill/>
          <a:ln>
            <a:noFill/>
          </a:ln>
        </p:spPr>
      </p:pic>
      <p:sp>
        <p:nvSpPr>
          <p:cNvPr id="454" name="Google Shape;454;p5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TW" sz="2400">
                <a:latin typeface="Ubuntu"/>
                <a:ea typeface="Ubuntu"/>
                <a:cs typeface="Ubuntu"/>
                <a:sym typeface="Ubuntu"/>
              </a:rPr>
              <a:t>Outcome - </a:t>
            </a:r>
            <a:r>
              <a:rPr lang="zh-TW" sz="1800">
                <a:solidFill>
                  <a:srgbClr val="0E101A"/>
                </a:solidFill>
                <a:latin typeface="Ubuntu"/>
                <a:ea typeface="Ubuntu"/>
                <a:cs typeface="Ubuntu"/>
                <a:sym typeface="Ubuntu"/>
              </a:rPr>
              <a:t>Yang Yung-wei (楊勇緯)</a:t>
            </a:r>
            <a:r>
              <a:rPr lang="zh-TW" sz="2000"/>
              <a:t> </a:t>
            </a:r>
            <a:endParaRPr sz="2000"/>
          </a:p>
        </p:txBody>
      </p:sp>
      <p:pic>
        <p:nvPicPr>
          <p:cNvPr id="455" name="Google Shape;455;p59"/>
          <p:cNvPicPr preferRelativeResize="0"/>
          <p:nvPr/>
        </p:nvPicPr>
        <p:blipFill>
          <a:blip r:embed="rId4">
            <a:alphaModFix/>
          </a:blip>
          <a:stretch>
            <a:fillRect/>
          </a:stretch>
        </p:blipFill>
        <p:spPr>
          <a:xfrm>
            <a:off x="641150" y="1220575"/>
            <a:ext cx="3503250" cy="3214332"/>
          </a:xfrm>
          <a:prstGeom prst="rect">
            <a:avLst/>
          </a:prstGeom>
          <a:noFill/>
          <a:ln>
            <a:noFill/>
          </a:ln>
        </p:spPr>
      </p:pic>
      <p:pic>
        <p:nvPicPr>
          <p:cNvPr id="456" name="Google Shape;456;p59"/>
          <p:cNvPicPr preferRelativeResize="0"/>
          <p:nvPr/>
        </p:nvPicPr>
        <p:blipFill>
          <a:blip r:embed="rId5">
            <a:alphaModFix/>
          </a:blip>
          <a:stretch>
            <a:fillRect/>
          </a:stretch>
        </p:blipFill>
        <p:spPr>
          <a:xfrm>
            <a:off x="4557089" y="1220575"/>
            <a:ext cx="3556135" cy="3263563"/>
          </a:xfrm>
          <a:prstGeom prst="rect">
            <a:avLst/>
          </a:prstGeom>
          <a:noFill/>
          <a:ln>
            <a:noFill/>
          </a:ln>
        </p:spPr>
      </p:pic>
      <p:sp>
        <p:nvSpPr>
          <p:cNvPr id="457" name="Google Shape;457;p59"/>
          <p:cNvSpPr txBox="1"/>
          <p:nvPr/>
        </p:nvSpPr>
        <p:spPr>
          <a:xfrm>
            <a:off x="1543788" y="4537250"/>
            <a:ext cx="1529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a:solidFill>
                  <a:schemeClr val="dk1"/>
                </a:solidFill>
                <a:latin typeface="Ubuntu"/>
                <a:ea typeface="Ubuntu"/>
                <a:cs typeface="Ubuntu"/>
                <a:sym typeface="Ubuntu"/>
              </a:rPr>
              <a:t>Title Only</a:t>
            </a:r>
            <a:endParaRPr/>
          </a:p>
        </p:txBody>
      </p:sp>
      <p:sp>
        <p:nvSpPr>
          <p:cNvPr id="458" name="Google Shape;458;p59"/>
          <p:cNvSpPr txBox="1"/>
          <p:nvPr/>
        </p:nvSpPr>
        <p:spPr>
          <a:xfrm>
            <a:off x="5620738" y="4537250"/>
            <a:ext cx="1529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zh-TW">
                <a:solidFill>
                  <a:schemeClr val="dk1"/>
                </a:solidFill>
                <a:latin typeface="Ubuntu"/>
                <a:ea typeface="Ubuntu"/>
                <a:cs typeface="Ubuntu"/>
                <a:sym typeface="Ubuntu"/>
              </a:rPr>
              <a:t>Title + Content</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pic>
        <p:nvPicPr>
          <p:cNvPr id="463" name="Google Shape;463;p60"/>
          <p:cNvPicPr preferRelativeResize="0"/>
          <p:nvPr/>
        </p:nvPicPr>
        <p:blipFill>
          <a:blip r:embed="rId3">
            <a:alphaModFix amt="90000"/>
          </a:blip>
          <a:stretch>
            <a:fillRect/>
          </a:stretch>
        </p:blipFill>
        <p:spPr>
          <a:xfrm>
            <a:off x="183600" y="759600"/>
            <a:ext cx="4139999" cy="129600"/>
          </a:xfrm>
          <a:prstGeom prst="rect">
            <a:avLst/>
          </a:prstGeom>
          <a:noFill/>
          <a:ln>
            <a:noFill/>
          </a:ln>
        </p:spPr>
      </p:pic>
      <p:sp>
        <p:nvSpPr>
          <p:cNvPr id="464" name="Google Shape;464;p6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TW" sz="2400">
                <a:latin typeface="Ubuntu"/>
                <a:ea typeface="Ubuntu"/>
                <a:cs typeface="Ubuntu"/>
                <a:sym typeface="Ubuntu"/>
              </a:rPr>
              <a:t>Compare Title Sentiment</a:t>
            </a:r>
            <a:endParaRPr b="1" sz="2400">
              <a:latin typeface="Ubuntu"/>
              <a:ea typeface="Ubuntu"/>
              <a:cs typeface="Ubuntu"/>
              <a:sym typeface="Ubuntu"/>
            </a:endParaRPr>
          </a:p>
        </p:txBody>
      </p:sp>
      <p:pic>
        <p:nvPicPr>
          <p:cNvPr id="465" name="Google Shape;465;p60"/>
          <p:cNvPicPr preferRelativeResize="0"/>
          <p:nvPr/>
        </p:nvPicPr>
        <p:blipFill>
          <a:blip r:embed="rId4">
            <a:alphaModFix/>
          </a:blip>
          <a:stretch>
            <a:fillRect/>
          </a:stretch>
        </p:blipFill>
        <p:spPr>
          <a:xfrm>
            <a:off x="555450" y="1286425"/>
            <a:ext cx="3504601" cy="3254275"/>
          </a:xfrm>
          <a:prstGeom prst="rect">
            <a:avLst/>
          </a:prstGeom>
          <a:noFill/>
          <a:ln>
            <a:noFill/>
          </a:ln>
        </p:spPr>
      </p:pic>
      <p:pic>
        <p:nvPicPr>
          <p:cNvPr id="466" name="Google Shape;466;p60"/>
          <p:cNvPicPr preferRelativeResize="0"/>
          <p:nvPr/>
        </p:nvPicPr>
        <p:blipFill>
          <a:blip r:embed="rId5">
            <a:alphaModFix/>
          </a:blip>
          <a:stretch>
            <a:fillRect/>
          </a:stretch>
        </p:blipFill>
        <p:spPr>
          <a:xfrm>
            <a:off x="4721650" y="1301438"/>
            <a:ext cx="3616726" cy="332836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0" name="Shape 470"/>
        <p:cNvGrpSpPr/>
        <p:nvPr/>
      </p:nvGrpSpPr>
      <p:grpSpPr>
        <a:xfrm>
          <a:off x="0" y="0"/>
          <a:ext cx="0" cy="0"/>
          <a:chOff x="0" y="0"/>
          <a:chExt cx="0" cy="0"/>
        </a:xfrm>
      </p:grpSpPr>
      <p:pic>
        <p:nvPicPr>
          <p:cNvPr id="471" name="Google Shape;471;p61"/>
          <p:cNvPicPr preferRelativeResize="0"/>
          <p:nvPr/>
        </p:nvPicPr>
        <p:blipFill>
          <a:blip r:embed="rId3">
            <a:alphaModFix/>
          </a:blip>
          <a:stretch>
            <a:fillRect/>
          </a:stretch>
        </p:blipFill>
        <p:spPr>
          <a:xfrm>
            <a:off x="4632675" y="1511150"/>
            <a:ext cx="3780000" cy="2328300"/>
          </a:xfrm>
          <a:prstGeom prst="roundRect">
            <a:avLst>
              <a:gd fmla="val 16667" name="adj"/>
            </a:avLst>
          </a:prstGeom>
          <a:noFill/>
          <a:ln>
            <a:noFill/>
          </a:ln>
        </p:spPr>
      </p:pic>
      <p:sp>
        <p:nvSpPr>
          <p:cNvPr id="472" name="Google Shape;472;p61"/>
          <p:cNvSpPr txBox="1"/>
          <p:nvPr/>
        </p:nvSpPr>
        <p:spPr>
          <a:xfrm>
            <a:off x="5526250" y="3921450"/>
            <a:ext cx="2553000" cy="4617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1200"/>
              </a:spcAft>
              <a:buNone/>
            </a:pPr>
            <a:r>
              <a:rPr lang="zh-TW" sz="1800">
                <a:solidFill>
                  <a:srgbClr val="0E101A"/>
                </a:solidFill>
                <a:highlight>
                  <a:srgbClr val="FFF2CC"/>
                </a:highlight>
                <a:latin typeface="Ubuntu"/>
                <a:ea typeface="Ubuntu"/>
                <a:cs typeface="Ubuntu"/>
                <a:sym typeface="Ubuntu"/>
              </a:rPr>
              <a:t>Content of Articles</a:t>
            </a:r>
            <a:endParaRPr sz="2000">
              <a:solidFill>
                <a:srgbClr val="0B5394"/>
              </a:solidFill>
              <a:highlight>
                <a:srgbClr val="FFF2CC"/>
              </a:highlight>
              <a:latin typeface="Ubuntu"/>
              <a:ea typeface="Ubuntu"/>
              <a:cs typeface="Ubuntu"/>
              <a:sym typeface="Ubuntu"/>
            </a:endParaRPr>
          </a:p>
        </p:txBody>
      </p:sp>
      <p:pic>
        <p:nvPicPr>
          <p:cNvPr id="473" name="Google Shape;473;p61"/>
          <p:cNvPicPr preferRelativeResize="0"/>
          <p:nvPr/>
        </p:nvPicPr>
        <p:blipFill>
          <a:blip r:embed="rId4">
            <a:alphaModFix amt="90000"/>
          </a:blip>
          <a:stretch>
            <a:fillRect/>
          </a:stretch>
        </p:blipFill>
        <p:spPr>
          <a:xfrm>
            <a:off x="183600" y="759600"/>
            <a:ext cx="4499999" cy="129600"/>
          </a:xfrm>
          <a:prstGeom prst="rect">
            <a:avLst/>
          </a:prstGeom>
          <a:noFill/>
          <a:ln>
            <a:noFill/>
          </a:ln>
        </p:spPr>
      </p:pic>
      <p:sp>
        <p:nvSpPr>
          <p:cNvPr id="474" name="Google Shape;474;p6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TW" sz="2400">
                <a:latin typeface="Ubuntu"/>
                <a:ea typeface="Ubuntu"/>
                <a:cs typeface="Ubuntu"/>
                <a:sym typeface="Ubuntu"/>
              </a:rPr>
              <a:t>Sentiment vs. Text Cloud</a:t>
            </a:r>
            <a:endParaRPr b="1" sz="2400">
              <a:latin typeface="Ubuntu"/>
              <a:ea typeface="Ubuntu"/>
              <a:cs typeface="Ubuntu"/>
              <a:sym typeface="Ubuntu"/>
            </a:endParaRPr>
          </a:p>
        </p:txBody>
      </p:sp>
      <p:pic>
        <p:nvPicPr>
          <p:cNvPr id="475" name="Google Shape;475;p61"/>
          <p:cNvPicPr preferRelativeResize="0"/>
          <p:nvPr/>
        </p:nvPicPr>
        <p:blipFill>
          <a:blip r:embed="rId5">
            <a:alphaModFix/>
          </a:blip>
          <a:stretch>
            <a:fillRect/>
          </a:stretch>
        </p:blipFill>
        <p:spPr>
          <a:xfrm>
            <a:off x="982450" y="1351449"/>
            <a:ext cx="3242050" cy="2841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txBox="1"/>
          <p:nvPr>
            <p:ph type="ctrTitle"/>
          </p:nvPr>
        </p:nvSpPr>
        <p:spPr>
          <a:xfrm>
            <a:off x="311700" y="1012050"/>
            <a:ext cx="8520600" cy="1692900"/>
          </a:xfrm>
          <a:prstGeom prst="rect">
            <a:avLst/>
          </a:prstGeom>
        </p:spPr>
        <p:txBody>
          <a:bodyPr anchorCtr="0" anchor="ctr" bIns="91425" lIns="91425" spcFirstLastPara="1" rIns="91425" wrap="square" tIns="91425">
            <a:normAutofit/>
          </a:bodyPr>
          <a:lstStyle/>
          <a:p>
            <a:pPr indent="0" lvl="0" marL="0" rtl="0" algn="ctr">
              <a:lnSpc>
                <a:spcPct val="115000"/>
              </a:lnSpc>
              <a:spcBef>
                <a:spcPts val="0"/>
              </a:spcBef>
              <a:spcAft>
                <a:spcPts val="0"/>
              </a:spcAft>
              <a:buNone/>
            </a:pPr>
            <a:r>
              <a:rPr b="1" lang="zh-TW" sz="2800">
                <a:latin typeface="Ubuntu"/>
                <a:ea typeface="Ubuntu"/>
                <a:cs typeface="Ubuntu"/>
                <a:sym typeface="Ubuntu"/>
              </a:rPr>
              <a:t>Using BERT and Ruled Based Sentiment Analysis to Predict PTT Public Opinion Responding Level</a:t>
            </a:r>
            <a:endParaRPr b="1" sz="2800">
              <a:latin typeface="Ubuntu"/>
              <a:ea typeface="Ubuntu"/>
              <a:cs typeface="Ubuntu"/>
              <a:sym typeface="Ubuntu"/>
            </a:endParaRPr>
          </a:p>
        </p:txBody>
      </p:sp>
      <p:pic>
        <p:nvPicPr>
          <p:cNvPr id="96" name="Google Shape;96;p17"/>
          <p:cNvPicPr preferRelativeResize="0"/>
          <p:nvPr/>
        </p:nvPicPr>
        <p:blipFill>
          <a:blip r:embed="rId3">
            <a:alphaModFix amt="90000"/>
          </a:blip>
          <a:stretch>
            <a:fillRect/>
          </a:stretch>
        </p:blipFill>
        <p:spPr>
          <a:xfrm>
            <a:off x="183600" y="759600"/>
            <a:ext cx="1275799" cy="129600"/>
          </a:xfrm>
          <a:prstGeom prst="rect">
            <a:avLst/>
          </a:prstGeom>
          <a:noFill/>
          <a:ln>
            <a:noFill/>
          </a:ln>
        </p:spPr>
      </p:pic>
      <p:sp>
        <p:nvSpPr>
          <p:cNvPr id="97" name="Google Shape;97;p17"/>
          <p:cNvSpPr txBox="1"/>
          <p:nvPr>
            <p:ph idx="4294967295"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b="1" lang="zh-TW" sz="2400">
                <a:latin typeface="Ubuntu"/>
                <a:ea typeface="Ubuntu"/>
                <a:cs typeface="Ubuntu"/>
                <a:sym typeface="Ubuntu"/>
              </a:rPr>
              <a:t>Topic</a:t>
            </a:r>
            <a:endParaRPr b="1" sz="2400">
              <a:latin typeface="Ubuntu"/>
              <a:ea typeface="Ubuntu"/>
              <a:cs typeface="Ubuntu"/>
              <a:sym typeface="Ubuntu"/>
            </a:endParaRPr>
          </a:p>
        </p:txBody>
      </p:sp>
      <p:pic>
        <p:nvPicPr>
          <p:cNvPr id="98" name="Google Shape;98;p17"/>
          <p:cNvPicPr preferRelativeResize="0"/>
          <p:nvPr/>
        </p:nvPicPr>
        <p:blipFill rotWithShape="1">
          <a:blip r:embed="rId4">
            <a:alphaModFix/>
          </a:blip>
          <a:srcRect b="24911" l="9460" r="2620" t="11941"/>
          <a:stretch/>
        </p:blipFill>
        <p:spPr>
          <a:xfrm>
            <a:off x="1797575" y="3824175"/>
            <a:ext cx="1984426" cy="1311026"/>
          </a:xfrm>
          <a:prstGeom prst="rect">
            <a:avLst/>
          </a:prstGeom>
          <a:noFill/>
          <a:ln>
            <a:noFill/>
          </a:ln>
        </p:spPr>
      </p:pic>
      <p:pic>
        <p:nvPicPr>
          <p:cNvPr id="99" name="Google Shape;99;p17"/>
          <p:cNvPicPr preferRelativeResize="0"/>
          <p:nvPr/>
        </p:nvPicPr>
        <p:blipFill rotWithShape="1">
          <a:blip r:embed="rId5">
            <a:alphaModFix/>
          </a:blip>
          <a:srcRect b="0" l="5411" r="10562" t="0"/>
          <a:stretch/>
        </p:blipFill>
        <p:spPr>
          <a:xfrm>
            <a:off x="0" y="3824175"/>
            <a:ext cx="1797576" cy="1311025"/>
          </a:xfrm>
          <a:prstGeom prst="rect">
            <a:avLst/>
          </a:prstGeom>
          <a:noFill/>
          <a:ln>
            <a:noFill/>
          </a:ln>
        </p:spPr>
      </p:pic>
      <p:pic>
        <p:nvPicPr>
          <p:cNvPr id="100" name="Google Shape;100;p17"/>
          <p:cNvPicPr preferRelativeResize="0"/>
          <p:nvPr/>
        </p:nvPicPr>
        <p:blipFill rotWithShape="1">
          <a:blip r:embed="rId6">
            <a:alphaModFix/>
          </a:blip>
          <a:srcRect b="0" l="7355" r="8006" t="0"/>
          <a:stretch/>
        </p:blipFill>
        <p:spPr>
          <a:xfrm>
            <a:off x="3780175" y="3824175"/>
            <a:ext cx="1915750" cy="1311000"/>
          </a:xfrm>
          <a:prstGeom prst="rect">
            <a:avLst/>
          </a:prstGeom>
          <a:noFill/>
          <a:ln>
            <a:noFill/>
          </a:ln>
        </p:spPr>
      </p:pic>
      <p:pic>
        <p:nvPicPr>
          <p:cNvPr id="101" name="Google Shape;101;p17"/>
          <p:cNvPicPr preferRelativeResize="0"/>
          <p:nvPr/>
        </p:nvPicPr>
        <p:blipFill rotWithShape="1">
          <a:blip r:embed="rId7">
            <a:alphaModFix/>
          </a:blip>
          <a:srcRect b="0" l="10047" r="0" t="0"/>
          <a:stretch/>
        </p:blipFill>
        <p:spPr>
          <a:xfrm>
            <a:off x="5695924" y="3824275"/>
            <a:ext cx="1650500" cy="1310800"/>
          </a:xfrm>
          <a:prstGeom prst="rect">
            <a:avLst/>
          </a:prstGeom>
          <a:noFill/>
          <a:ln>
            <a:noFill/>
          </a:ln>
        </p:spPr>
      </p:pic>
      <p:pic>
        <p:nvPicPr>
          <p:cNvPr id="102" name="Google Shape;102;p17"/>
          <p:cNvPicPr preferRelativeResize="0"/>
          <p:nvPr/>
        </p:nvPicPr>
        <p:blipFill rotWithShape="1">
          <a:blip r:embed="rId8">
            <a:alphaModFix/>
          </a:blip>
          <a:srcRect b="0" l="10329" r="0" t="0"/>
          <a:stretch/>
        </p:blipFill>
        <p:spPr>
          <a:xfrm>
            <a:off x="7346425" y="3824175"/>
            <a:ext cx="1797574" cy="1311025"/>
          </a:xfrm>
          <a:prstGeom prst="rect">
            <a:avLst/>
          </a:prstGeom>
          <a:noFill/>
          <a:ln>
            <a:noFill/>
          </a:ln>
        </p:spPr>
      </p:pic>
      <p:sp>
        <p:nvSpPr>
          <p:cNvPr id="103" name="Google Shape;103;p17"/>
          <p:cNvSpPr txBox="1"/>
          <p:nvPr>
            <p:ph idx="1" type="subTitle"/>
          </p:nvPr>
        </p:nvSpPr>
        <p:spPr>
          <a:xfrm>
            <a:off x="311700" y="2571750"/>
            <a:ext cx="8520600" cy="792600"/>
          </a:xfrm>
          <a:prstGeom prst="rect">
            <a:avLst/>
          </a:prstGeom>
        </p:spPr>
        <p:txBody>
          <a:bodyPr anchorCtr="0" anchor="ctr" bIns="91425" lIns="91425" spcFirstLastPara="1" rIns="91425" wrap="square" tIns="91425">
            <a:normAutofit/>
          </a:bodyPr>
          <a:lstStyle/>
          <a:p>
            <a:pPr indent="0" lvl="0" marL="0" rtl="0" algn="ctr">
              <a:lnSpc>
                <a:spcPct val="80000"/>
              </a:lnSpc>
              <a:spcBef>
                <a:spcPts val="0"/>
              </a:spcBef>
              <a:spcAft>
                <a:spcPts val="0"/>
              </a:spcAft>
              <a:buClr>
                <a:schemeClr val="dk1"/>
              </a:buClr>
              <a:buSzPts val="523"/>
              <a:buFont typeface="Arial"/>
              <a:buNone/>
            </a:pPr>
            <a:r>
              <a:rPr lang="zh-TW" sz="2070">
                <a:solidFill>
                  <a:schemeClr val="dk1"/>
                </a:solidFill>
                <a:latin typeface="Microsoft JhengHei"/>
                <a:ea typeface="Microsoft JhengHei"/>
                <a:cs typeface="Microsoft JhengHei"/>
                <a:sym typeface="Microsoft JhengHei"/>
              </a:rPr>
              <a:t>透過文章內文進行多標籤極性分析以預測輿論影響程度</a:t>
            </a:r>
            <a:endParaRPr sz="930">
              <a:latin typeface="Microsoft JhengHei"/>
              <a:ea typeface="Microsoft JhengHei"/>
              <a:cs typeface="Microsoft JhengHei"/>
              <a:sym typeface="Microsoft JhengHe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9" name="Shape 479"/>
        <p:cNvGrpSpPr/>
        <p:nvPr/>
      </p:nvGrpSpPr>
      <p:grpSpPr>
        <a:xfrm>
          <a:off x="0" y="0"/>
          <a:ext cx="0" cy="0"/>
          <a:chOff x="0" y="0"/>
          <a:chExt cx="0" cy="0"/>
        </a:xfrm>
      </p:grpSpPr>
      <p:sp>
        <p:nvSpPr>
          <p:cNvPr id="480" name="Google Shape;480;p62"/>
          <p:cNvSpPr txBox="1"/>
          <p:nvPr/>
        </p:nvSpPr>
        <p:spPr>
          <a:xfrm>
            <a:off x="5525850" y="4303375"/>
            <a:ext cx="2553000" cy="4617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1200"/>
              </a:spcAft>
              <a:buNone/>
            </a:pPr>
            <a:r>
              <a:rPr lang="zh-TW" sz="1800">
                <a:solidFill>
                  <a:srgbClr val="0E101A"/>
                </a:solidFill>
                <a:highlight>
                  <a:srgbClr val="FFF2CC"/>
                </a:highlight>
                <a:latin typeface="Ubuntu"/>
                <a:ea typeface="Ubuntu"/>
                <a:cs typeface="Ubuntu"/>
                <a:sym typeface="Ubuntu"/>
              </a:rPr>
              <a:t>Content of Articles</a:t>
            </a:r>
            <a:endParaRPr sz="2000">
              <a:solidFill>
                <a:srgbClr val="0B5394"/>
              </a:solidFill>
              <a:highlight>
                <a:srgbClr val="FFF2CC"/>
              </a:highlight>
              <a:latin typeface="Ubuntu"/>
              <a:ea typeface="Ubuntu"/>
              <a:cs typeface="Ubuntu"/>
              <a:sym typeface="Ubuntu"/>
            </a:endParaRPr>
          </a:p>
        </p:txBody>
      </p:sp>
      <p:pic>
        <p:nvPicPr>
          <p:cNvPr id="481" name="Google Shape;481;p62"/>
          <p:cNvPicPr preferRelativeResize="0"/>
          <p:nvPr/>
        </p:nvPicPr>
        <p:blipFill>
          <a:blip r:embed="rId3">
            <a:alphaModFix/>
          </a:blip>
          <a:stretch>
            <a:fillRect/>
          </a:stretch>
        </p:blipFill>
        <p:spPr>
          <a:xfrm>
            <a:off x="5073751" y="1267326"/>
            <a:ext cx="3000000" cy="3000000"/>
          </a:xfrm>
          <a:prstGeom prst="roundRect">
            <a:avLst>
              <a:gd fmla="val 16667" name="adj"/>
            </a:avLst>
          </a:prstGeom>
          <a:noFill/>
          <a:ln>
            <a:noFill/>
          </a:ln>
        </p:spPr>
      </p:pic>
      <p:pic>
        <p:nvPicPr>
          <p:cNvPr id="482" name="Google Shape;482;p62"/>
          <p:cNvPicPr preferRelativeResize="0"/>
          <p:nvPr/>
        </p:nvPicPr>
        <p:blipFill>
          <a:blip r:embed="rId4">
            <a:alphaModFix amt="90000"/>
          </a:blip>
          <a:stretch>
            <a:fillRect/>
          </a:stretch>
        </p:blipFill>
        <p:spPr>
          <a:xfrm>
            <a:off x="183600" y="759600"/>
            <a:ext cx="4499999" cy="129600"/>
          </a:xfrm>
          <a:prstGeom prst="rect">
            <a:avLst/>
          </a:prstGeom>
          <a:noFill/>
          <a:ln>
            <a:noFill/>
          </a:ln>
        </p:spPr>
      </p:pic>
      <p:sp>
        <p:nvSpPr>
          <p:cNvPr id="483" name="Google Shape;483;p6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TW" sz="2400">
                <a:latin typeface="Ubuntu"/>
                <a:ea typeface="Ubuntu"/>
                <a:cs typeface="Ubuntu"/>
                <a:sym typeface="Ubuntu"/>
              </a:rPr>
              <a:t>Sentiment vs. Text Cloud</a:t>
            </a:r>
            <a:endParaRPr b="1" sz="2400">
              <a:latin typeface="Ubuntu"/>
              <a:ea typeface="Ubuntu"/>
              <a:cs typeface="Ubuntu"/>
              <a:sym typeface="Ubuntu"/>
            </a:endParaRPr>
          </a:p>
        </p:txBody>
      </p:sp>
      <p:pic>
        <p:nvPicPr>
          <p:cNvPr id="484" name="Google Shape;484;p62"/>
          <p:cNvPicPr preferRelativeResize="0"/>
          <p:nvPr/>
        </p:nvPicPr>
        <p:blipFill>
          <a:blip r:embed="rId5">
            <a:alphaModFix/>
          </a:blip>
          <a:stretch>
            <a:fillRect/>
          </a:stretch>
        </p:blipFill>
        <p:spPr>
          <a:xfrm>
            <a:off x="875275" y="1225925"/>
            <a:ext cx="3320624" cy="319612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8" name="Shape 488"/>
        <p:cNvGrpSpPr/>
        <p:nvPr/>
      </p:nvGrpSpPr>
      <p:grpSpPr>
        <a:xfrm>
          <a:off x="0" y="0"/>
          <a:ext cx="0" cy="0"/>
          <a:chOff x="0" y="0"/>
          <a:chExt cx="0" cy="0"/>
        </a:xfrm>
      </p:grpSpPr>
      <p:sp>
        <p:nvSpPr>
          <p:cNvPr id="489" name="Google Shape;489;p63"/>
          <p:cNvSpPr txBox="1"/>
          <p:nvPr/>
        </p:nvSpPr>
        <p:spPr>
          <a:xfrm>
            <a:off x="5237825" y="4379775"/>
            <a:ext cx="2553000" cy="461700"/>
          </a:xfrm>
          <a:prstGeom prst="rect">
            <a:avLst/>
          </a:prstGeom>
          <a:noFill/>
          <a:ln>
            <a:noFill/>
          </a:ln>
        </p:spPr>
        <p:txBody>
          <a:bodyPr anchorCtr="0" anchor="t" bIns="91425" lIns="91425" spcFirstLastPara="1" rIns="91425" wrap="square" tIns="91425">
            <a:spAutoFit/>
          </a:bodyPr>
          <a:lstStyle/>
          <a:p>
            <a:pPr indent="0" lvl="0" marL="0" rtl="0" algn="ctr">
              <a:spcBef>
                <a:spcPts val="1200"/>
              </a:spcBef>
              <a:spcAft>
                <a:spcPts val="1200"/>
              </a:spcAft>
              <a:buNone/>
            </a:pPr>
            <a:r>
              <a:rPr lang="zh-TW" sz="1800">
                <a:solidFill>
                  <a:srgbClr val="0E101A"/>
                </a:solidFill>
                <a:highlight>
                  <a:srgbClr val="FFF2CC"/>
                </a:highlight>
                <a:latin typeface="Ubuntu"/>
                <a:ea typeface="Ubuntu"/>
                <a:cs typeface="Ubuntu"/>
                <a:sym typeface="Ubuntu"/>
              </a:rPr>
              <a:t>Content of Articles</a:t>
            </a:r>
            <a:endParaRPr sz="2000">
              <a:solidFill>
                <a:srgbClr val="0B5394"/>
              </a:solidFill>
              <a:highlight>
                <a:srgbClr val="FFF2CC"/>
              </a:highlight>
              <a:latin typeface="Ubuntu"/>
              <a:ea typeface="Ubuntu"/>
              <a:cs typeface="Ubuntu"/>
              <a:sym typeface="Ubuntu"/>
            </a:endParaRPr>
          </a:p>
        </p:txBody>
      </p:sp>
      <p:pic>
        <p:nvPicPr>
          <p:cNvPr id="490" name="Google Shape;490;p63"/>
          <p:cNvPicPr preferRelativeResize="0"/>
          <p:nvPr/>
        </p:nvPicPr>
        <p:blipFill>
          <a:blip r:embed="rId3">
            <a:alphaModFix/>
          </a:blip>
          <a:stretch>
            <a:fillRect/>
          </a:stretch>
        </p:blipFill>
        <p:spPr>
          <a:xfrm>
            <a:off x="5155325" y="1520775"/>
            <a:ext cx="2718000" cy="2718000"/>
          </a:xfrm>
          <a:prstGeom prst="roundRect">
            <a:avLst>
              <a:gd fmla="val 16667" name="adj"/>
            </a:avLst>
          </a:prstGeom>
          <a:noFill/>
          <a:ln>
            <a:noFill/>
          </a:ln>
        </p:spPr>
      </p:pic>
      <p:pic>
        <p:nvPicPr>
          <p:cNvPr id="491" name="Google Shape;491;p63"/>
          <p:cNvPicPr preferRelativeResize="0"/>
          <p:nvPr/>
        </p:nvPicPr>
        <p:blipFill>
          <a:blip r:embed="rId4">
            <a:alphaModFix amt="90000"/>
          </a:blip>
          <a:stretch>
            <a:fillRect/>
          </a:stretch>
        </p:blipFill>
        <p:spPr>
          <a:xfrm>
            <a:off x="183600" y="759600"/>
            <a:ext cx="4499999" cy="129600"/>
          </a:xfrm>
          <a:prstGeom prst="rect">
            <a:avLst/>
          </a:prstGeom>
          <a:noFill/>
          <a:ln>
            <a:noFill/>
          </a:ln>
        </p:spPr>
      </p:pic>
      <p:sp>
        <p:nvSpPr>
          <p:cNvPr id="492" name="Google Shape;492;p6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TW" sz="2400">
                <a:latin typeface="Ubuntu"/>
                <a:ea typeface="Ubuntu"/>
                <a:cs typeface="Ubuntu"/>
                <a:sym typeface="Ubuntu"/>
              </a:rPr>
              <a:t>Sentiment vs. Text Cloud</a:t>
            </a:r>
            <a:endParaRPr b="1" sz="2400">
              <a:latin typeface="Ubuntu"/>
              <a:ea typeface="Ubuntu"/>
              <a:cs typeface="Ubuntu"/>
              <a:sym typeface="Ubuntu"/>
            </a:endParaRPr>
          </a:p>
        </p:txBody>
      </p:sp>
      <p:pic>
        <p:nvPicPr>
          <p:cNvPr id="493" name="Google Shape;493;p63"/>
          <p:cNvPicPr preferRelativeResize="0"/>
          <p:nvPr/>
        </p:nvPicPr>
        <p:blipFill>
          <a:blip r:embed="rId5">
            <a:alphaModFix/>
          </a:blip>
          <a:stretch>
            <a:fillRect/>
          </a:stretch>
        </p:blipFill>
        <p:spPr>
          <a:xfrm>
            <a:off x="885450" y="1391750"/>
            <a:ext cx="3281975" cy="29450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7" name="Shape 497"/>
        <p:cNvGrpSpPr/>
        <p:nvPr/>
      </p:nvGrpSpPr>
      <p:grpSpPr>
        <a:xfrm>
          <a:off x="0" y="0"/>
          <a:ext cx="0" cy="0"/>
          <a:chOff x="0" y="0"/>
          <a:chExt cx="0" cy="0"/>
        </a:xfrm>
      </p:grpSpPr>
      <p:sp>
        <p:nvSpPr>
          <p:cNvPr id="498" name="Google Shape;498;p64"/>
          <p:cNvSpPr txBox="1"/>
          <p:nvPr/>
        </p:nvSpPr>
        <p:spPr>
          <a:xfrm>
            <a:off x="5271400" y="4218325"/>
            <a:ext cx="2553000" cy="461700"/>
          </a:xfrm>
          <a:prstGeom prst="rect">
            <a:avLst/>
          </a:prstGeom>
          <a:noFill/>
          <a:ln>
            <a:noFill/>
          </a:ln>
        </p:spPr>
        <p:txBody>
          <a:bodyPr anchorCtr="0" anchor="t" bIns="91425" lIns="91425" spcFirstLastPara="1" rIns="91425" wrap="square" tIns="91425">
            <a:spAutoFit/>
          </a:bodyPr>
          <a:lstStyle/>
          <a:p>
            <a:pPr indent="0" lvl="0" marL="0" rtl="0" algn="ctr">
              <a:spcBef>
                <a:spcPts val="1200"/>
              </a:spcBef>
              <a:spcAft>
                <a:spcPts val="1200"/>
              </a:spcAft>
              <a:buNone/>
            </a:pPr>
            <a:r>
              <a:rPr lang="zh-TW" sz="1800">
                <a:solidFill>
                  <a:srgbClr val="0E101A"/>
                </a:solidFill>
                <a:highlight>
                  <a:srgbClr val="FFF2CC"/>
                </a:highlight>
                <a:latin typeface="Ubuntu"/>
                <a:ea typeface="Ubuntu"/>
                <a:cs typeface="Ubuntu"/>
                <a:sym typeface="Ubuntu"/>
              </a:rPr>
              <a:t>Content of Articles</a:t>
            </a:r>
            <a:endParaRPr sz="2000">
              <a:solidFill>
                <a:srgbClr val="0B5394"/>
              </a:solidFill>
              <a:highlight>
                <a:srgbClr val="FFF2CC"/>
              </a:highlight>
              <a:latin typeface="Ubuntu"/>
              <a:ea typeface="Ubuntu"/>
              <a:cs typeface="Ubuntu"/>
              <a:sym typeface="Ubuntu"/>
            </a:endParaRPr>
          </a:p>
        </p:txBody>
      </p:sp>
      <p:pic>
        <p:nvPicPr>
          <p:cNvPr id="499" name="Google Shape;499;p64"/>
          <p:cNvPicPr preferRelativeResize="0"/>
          <p:nvPr/>
        </p:nvPicPr>
        <p:blipFill>
          <a:blip r:embed="rId3">
            <a:alphaModFix/>
          </a:blip>
          <a:stretch>
            <a:fillRect/>
          </a:stretch>
        </p:blipFill>
        <p:spPr>
          <a:xfrm>
            <a:off x="4265350" y="1312075"/>
            <a:ext cx="4361100" cy="2686800"/>
          </a:xfrm>
          <a:prstGeom prst="roundRect">
            <a:avLst>
              <a:gd fmla="val 16667" name="adj"/>
            </a:avLst>
          </a:prstGeom>
          <a:noFill/>
          <a:ln>
            <a:noFill/>
          </a:ln>
        </p:spPr>
      </p:pic>
      <p:pic>
        <p:nvPicPr>
          <p:cNvPr id="500" name="Google Shape;500;p64"/>
          <p:cNvPicPr preferRelativeResize="0"/>
          <p:nvPr/>
        </p:nvPicPr>
        <p:blipFill>
          <a:blip r:embed="rId4">
            <a:alphaModFix amt="90000"/>
          </a:blip>
          <a:stretch>
            <a:fillRect/>
          </a:stretch>
        </p:blipFill>
        <p:spPr>
          <a:xfrm>
            <a:off x="183600" y="759600"/>
            <a:ext cx="4499999" cy="129600"/>
          </a:xfrm>
          <a:prstGeom prst="rect">
            <a:avLst/>
          </a:prstGeom>
          <a:noFill/>
          <a:ln>
            <a:noFill/>
          </a:ln>
        </p:spPr>
      </p:pic>
      <p:sp>
        <p:nvSpPr>
          <p:cNvPr id="501" name="Google Shape;501;p6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TW" sz="2400">
                <a:latin typeface="Ubuntu"/>
                <a:ea typeface="Ubuntu"/>
                <a:cs typeface="Ubuntu"/>
                <a:sym typeface="Ubuntu"/>
              </a:rPr>
              <a:t>Sentiment vs. Text Cloud</a:t>
            </a:r>
            <a:endParaRPr b="1" sz="2400">
              <a:latin typeface="Ubuntu"/>
              <a:ea typeface="Ubuntu"/>
              <a:cs typeface="Ubuntu"/>
              <a:sym typeface="Ubuntu"/>
            </a:endParaRPr>
          </a:p>
        </p:txBody>
      </p:sp>
      <p:pic>
        <p:nvPicPr>
          <p:cNvPr id="502" name="Google Shape;502;p64"/>
          <p:cNvPicPr preferRelativeResize="0"/>
          <p:nvPr/>
        </p:nvPicPr>
        <p:blipFill>
          <a:blip r:embed="rId5">
            <a:alphaModFix/>
          </a:blip>
          <a:stretch>
            <a:fillRect/>
          </a:stretch>
        </p:blipFill>
        <p:spPr>
          <a:xfrm>
            <a:off x="796649" y="1388650"/>
            <a:ext cx="3273901" cy="298487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6" name="Shape 506"/>
        <p:cNvGrpSpPr/>
        <p:nvPr/>
      </p:nvGrpSpPr>
      <p:grpSpPr>
        <a:xfrm>
          <a:off x="0" y="0"/>
          <a:ext cx="0" cy="0"/>
          <a:chOff x="0" y="0"/>
          <a:chExt cx="0" cy="0"/>
        </a:xfrm>
      </p:grpSpPr>
      <p:sp>
        <p:nvSpPr>
          <p:cNvPr id="507" name="Google Shape;507;p65"/>
          <p:cNvSpPr txBox="1"/>
          <p:nvPr/>
        </p:nvSpPr>
        <p:spPr>
          <a:xfrm>
            <a:off x="5246325" y="4303400"/>
            <a:ext cx="2553000" cy="461700"/>
          </a:xfrm>
          <a:prstGeom prst="rect">
            <a:avLst/>
          </a:prstGeom>
          <a:noFill/>
          <a:ln>
            <a:noFill/>
          </a:ln>
        </p:spPr>
        <p:txBody>
          <a:bodyPr anchorCtr="0" anchor="t" bIns="91425" lIns="91425" spcFirstLastPara="1" rIns="91425" wrap="square" tIns="91425">
            <a:spAutoFit/>
          </a:bodyPr>
          <a:lstStyle/>
          <a:p>
            <a:pPr indent="0" lvl="0" marL="0" rtl="0" algn="ctr">
              <a:spcBef>
                <a:spcPts val="1200"/>
              </a:spcBef>
              <a:spcAft>
                <a:spcPts val="1200"/>
              </a:spcAft>
              <a:buNone/>
            </a:pPr>
            <a:r>
              <a:rPr lang="zh-TW" sz="1800">
                <a:solidFill>
                  <a:srgbClr val="0E101A"/>
                </a:solidFill>
                <a:highlight>
                  <a:srgbClr val="FFF2CC"/>
                </a:highlight>
                <a:latin typeface="Ubuntu"/>
                <a:ea typeface="Ubuntu"/>
                <a:cs typeface="Ubuntu"/>
                <a:sym typeface="Ubuntu"/>
              </a:rPr>
              <a:t>Content of Articles</a:t>
            </a:r>
            <a:endParaRPr sz="2000">
              <a:solidFill>
                <a:srgbClr val="0B5394"/>
              </a:solidFill>
              <a:highlight>
                <a:srgbClr val="FFF2CC"/>
              </a:highlight>
              <a:latin typeface="Ubuntu"/>
              <a:ea typeface="Ubuntu"/>
              <a:cs typeface="Ubuntu"/>
              <a:sym typeface="Ubuntu"/>
            </a:endParaRPr>
          </a:p>
        </p:txBody>
      </p:sp>
      <p:pic>
        <p:nvPicPr>
          <p:cNvPr id="508" name="Google Shape;508;p65"/>
          <p:cNvPicPr preferRelativeResize="0"/>
          <p:nvPr/>
        </p:nvPicPr>
        <p:blipFill>
          <a:blip r:embed="rId3">
            <a:alphaModFix/>
          </a:blip>
          <a:stretch>
            <a:fillRect/>
          </a:stretch>
        </p:blipFill>
        <p:spPr>
          <a:xfrm>
            <a:off x="5116573" y="1397148"/>
            <a:ext cx="2812500" cy="2812500"/>
          </a:xfrm>
          <a:prstGeom prst="roundRect">
            <a:avLst>
              <a:gd fmla="val 16667" name="adj"/>
            </a:avLst>
          </a:prstGeom>
          <a:noFill/>
          <a:ln>
            <a:noFill/>
          </a:ln>
        </p:spPr>
      </p:pic>
      <p:pic>
        <p:nvPicPr>
          <p:cNvPr id="509" name="Google Shape;509;p65"/>
          <p:cNvPicPr preferRelativeResize="0"/>
          <p:nvPr/>
        </p:nvPicPr>
        <p:blipFill>
          <a:blip r:embed="rId4">
            <a:alphaModFix amt="90000"/>
          </a:blip>
          <a:stretch>
            <a:fillRect/>
          </a:stretch>
        </p:blipFill>
        <p:spPr>
          <a:xfrm>
            <a:off x="183600" y="759600"/>
            <a:ext cx="4499999" cy="129600"/>
          </a:xfrm>
          <a:prstGeom prst="rect">
            <a:avLst/>
          </a:prstGeom>
          <a:noFill/>
          <a:ln>
            <a:noFill/>
          </a:ln>
        </p:spPr>
      </p:pic>
      <p:sp>
        <p:nvSpPr>
          <p:cNvPr id="510" name="Google Shape;510;p6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TW" sz="2400">
                <a:latin typeface="Ubuntu"/>
                <a:ea typeface="Ubuntu"/>
                <a:cs typeface="Ubuntu"/>
                <a:sym typeface="Ubuntu"/>
              </a:rPr>
              <a:t>Sentiment vs. Text Cloud</a:t>
            </a:r>
            <a:endParaRPr b="1" sz="2400">
              <a:latin typeface="Ubuntu"/>
              <a:ea typeface="Ubuntu"/>
              <a:cs typeface="Ubuntu"/>
              <a:sym typeface="Ubuntu"/>
            </a:endParaRPr>
          </a:p>
        </p:txBody>
      </p:sp>
      <p:pic>
        <p:nvPicPr>
          <p:cNvPr id="511" name="Google Shape;511;p65"/>
          <p:cNvPicPr preferRelativeResize="0"/>
          <p:nvPr/>
        </p:nvPicPr>
        <p:blipFill>
          <a:blip r:embed="rId5">
            <a:alphaModFix/>
          </a:blip>
          <a:stretch>
            <a:fillRect/>
          </a:stretch>
        </p:blipFill>
        <p:spPr>
          <a:xfrm>
            <a:off x="949225" y="1286800"/>
            <a:ext cx="3413424" cy="31326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pic>
        <p:nvPicPr>
          <p:cNvPr id="516" name="Google Shape;516;p66"/>
          <p:cNvPicPr preferRelativeResize="0"/>
          <p:nvPr/>
        </p:nvPicPr>
        <p:blipFill>
          <a:blip r:embed="rId4">
            <a:alphaModFix amt="90000"/>
          </a:blip>
          <a:stretch>
            <a:fillRect/>
          </a:stretch>
        </p:blipFill>
        <p:spPr>
          <a:xfrm>
            <a:off x="212125" y="628775"/>
            <a:ext cx="2880000" cy="129600"/>
          </a:xfrm>
          <a:prstGeom prst="rect">
            <a:avLst/>
          </a:prstGeom>
          <a:noFill/>
          <a:ln>
            <a:noFill/>
          </a:ln>
        </p:spPr>
      </p:pic>
      <p:sp>
        <p:nvSpPr>
          <p:cNvPr id="517" name="Google Shape;517;p66"/>
          <p:cNvSpPr txBox="1"/>
          <p:nvPr>
            <p:ph type="title"/>
          </p:nvPr>
        </p:nvSpPr>
        <p:spPr>
          <a:xfrm>
            <a:off x="322350" y="315275"/>
            <a:ext cx="84105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b="1" lang="zh-TW" sz="2400">
                <a:latin typeface="Ubuntu"/>
                <a:ea typeface="Ubuntu"/>
                <a:cs typeface="Ubuntu"/>
                <a:sym typeface="Ubuntu"/>
              </a:rPr>
              <a:t>Future Potential</a:t>
            </a:r>
            <a:endParaRPr b="1" sz="2400">
              <a:latin typeface="Ubuntu"/>
              <a:ea typeface="Ubuntu"/>
              <a:cs typeface="Ubuntu"/>
              <a:sym typeface="Ubuntu"/>
            </a:endParaRPr>
          </a:p>
        </p:txBody>
      </p:sp>
      <p:sp>
        <p:nvSpPr>
          <p:cNvPr id="518" name="Google Shape;518;p66"/>
          <p:cNvSpPr txBox="1"/>
          <p:nvPr/>
        </p:nvSpPr>
        <p:spPr>
          <a:xfrm>
            <a:off x="3562400" y="493475"/>
            <a:ext cx="5788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latin typeface="Ubuntu"/>
                <a:ea typeface="Ubuntu"/>
                <a:cs typeface="Ubuntu"/>
                <a:sym typeface="Ubuntu"/>
              </a:rPr>
              <a:t>C</a:t>
            </a:r>
            <a:r>
              <a:rPr lang="zh-TW" sz="1800">
                <a:latin typeface="Ubuntu"/>
                <a:ea typeface="Ubuntu"/>
                <a:cs typeface="Ubuntu"/>
                <a:sym typeface="Ubuntu"/>
              </a:rPr>
              <a:t>omposite Model	VS.		Factor Model</a:t>
            </a:r>
            <a:endParaRPr sz="1800">
              <a:latin typeface="Ubuntu"/>
              <a:ea typeface="Ubuntu"/>
              <a:cs typeface="Ubuntu"/>
              <a:sym typeface="Ubuntu"/>
            </a:endParaRPr>
          </a:p>
        </p:txBody>
      </p:sp>
      <p:pic>
        <p:nvPicPr>
          <p:cNvPr id="519" name="Google Shape;519;p66"/>
          <p:cNvPicPr preferRelativeResize="0"/>
          <p:nvPr/>
        </p:nvPicPr>
        <p:blipFill>
          <a:blip r:embed="rId5">
            <a:alphaModFix/>
          </a:blip>
          <a:stretch>
            <a:fillRect/>
          </a:stretch>
        </p:blipFill>
        <p:spPr>
          <a:xfrm>
            <a:off x="364125" y="844250"/>
            <a:ext cx="2993722" cy="4299250"/>
          </a:xfrm>
          <a:prstGeom prst="rect">
            <a:avLst/>
          </a:prstGeom>
          <a:noFill/>
          <a:ln>
            <a:noFill/>
          </a:ln>
        </p:spPr>
      </p:pic>
      <p:pic>
        <p:nvPicPr>
          <p:cNvPr id="520" name="Google Shape;520;p66"/>
          <p:cNvPicPr preferRelativeResize="0"/>
          <p:nvPr/>
        </p:nvPicPr>
        <p:blipFill>
          <a:blip r:embed="rId6">
            <a:alphaModFix/>
          </a:blip>
          <a:stretch>
            <a:fillRect/>
          </a:stretch>
        </p:blipFill>
        <p:spPr>
          <a:xfrm>
            <a:off x="3253974" y="1121200"/>
            <a:ext cx="2636051" cy="378560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4" name="Shape 524"/>
        <p:cNvGrpSpPr/>
        <p:nvPr/>
      </p:nvGrpSpPr>
      <p:grpSpPr>
        <a:xfrm>
          <a:off x="0" y="0"/>
          <a:ext cx="0" cy="0"/>
          <a:chOff x="0" y="0"/>
          <a:chExt cx="0" cy="0"/>
        </a:xfrm>
      </p:grpSpPr>
      <p:pic>
        <p:nvPicPr>
          <p:cNvPr id="525" name="Google Shape;525;p67"/>
          <p:cNvPicPr preferRelativeResize="0"/>
          <p:nvPr/>
        </p:nvPicPr>
        <p:blipFill>
          <a:blip r:embed="rId3">
            <a:alphaModFix amt="90000"/>
          </a:blip>
          <a:stretch>
            <a:fillRect/>
          </a:stretch>
        </p:blipFill>
        <p:spPr>
          <a:xfrm>
            <a:off x="212125" y="628775"/>
            <a:ext cx="2079026" cy="129600"/>
          </a:xfrm>
          <a:prstGeom prst="rect">
            <a:avLst/>
          </a:prstGeom>
          <a:noFill/>
          <a:ln>
            <a:noFill/>
          </a:ln>
        </p:spPr>
      </p:pic>
      <p:sp>
        <p:nvSpPr>
          <p:cNvPr id="526" name="Google Shape;526;p67"/>
          <p:cNvSpPr txBox="1"/>
          <p:nvPr>
            <p:ph type="title"/>
          </p:nvPr>
        </p:nvSpPr>
        <p:spPr>
          <a:xfrm>
            <a:off x="212125" y="31527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b="1" lang="zh-TW" sz="2400">
                <a:latin typeface="Ubuntu"/>
                <a:ea typeface="Ubuntu"/>
                <a:cs typeface="Ubuntu"/>
                <a:sym typeface="Ubuntu"/>
              </a:rPr>
              <a:t>Future Plan</a:t>
            </a:r>
            <a:endParaRPr b="1" sz="2400">
              <a:latin typeface="Ubuntu"/>
              <a:ea typeface="Ubuntu"/>
              <a:cs typeface="Ubuntu"/>
              <a:sym typeface="Ubuntu"/>
            </a:endParaRPr>
          </a:p>
        </p:txBody>
      </p:sp>
      <p:sp>
        <p:nvSpPr>
          <p:cNvPr id="527" name="Google Shape;527;p67"/>
          <p:cNvSpPr txBox="1"/>
          <p:nvPr/>
        </p:nvSpPr>
        <p:spPr>
          <a:xfrm>
            <a:off x="865650" y="887975"/>
            <a:ext cx="7412700" cy="4092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zh-TW" sz="1800">
                <a:latin typeface="Ubuntu"/>
                <a:ea typeface="Ubuntu"/>
                <a:cs typeface="Ubuntu"/>
                <a:sym typeface="Ubuntu"/>
              </a:rPr>
              <a:t>Discover the discussion trend</a:t>
            </a:r>
            <a:endParaRPr b="1" sz="1800">
              <a:latin typeface="Ubuntu"/>
              <a:ea typeface="Ubuntu"/>
              <a:cs typeface="Ubuntu"/>
              <a:sym typeface="Ubuntu"/>
            </a:endParaRPr>
          </a:p>
          <a:p>
            <a:pPr indent="-336550" lvl="0" marL="457200" rtl="0" algn="l">
              <a:lnSpc>
                <a:spcPct val="115000"/>
              </a:lnSpc>
              <a:spcBef>
                <a:spcPts val="0"/>
              </a:spcBef>
              <a:spcAft>
                <a:spcPts val="0"/>
              </a:spcAft>
              <a:buClr>
                <a:schemeClr val="dk1"/>
              </a:buClr>
              <a:buSzPts val="1700"/>
              <a:buFont typeface="Ubuntu"/>
              <a:buChar char="●"/>
            </a:pPr>
            <a:r>
              <a:rPr lang="zh-TW" sz="1700">
                <a:solidFill>
                  <a:schemeClr val="dk1"/>
                </a:solidFill>
                <a:latin typeface="Ubuntu"/>
                <a:ea typeface="Ubuntu"/>
                <a:cs typeface="Ubuntu"/>
                <a:sym typeface="Ubuntu"/>
              </a:rPr>
              <a:t>How often or how long did the Taiwanese discuss athletes?</a:t>
            </a:r>
            <a:endParaRPr sz="1700">
              <a:solidFill>
                <a:schemeClr val="dk1"/>
              </a:solidFill>
              <a:latin typeface="Ubuntu"/>
              <a:ea typeface="Ubuntu"/>
              <a:cs typeface="Ubuntu"/>
              <a:sym typeface="Ubuntu"/>
            </a:endParaRPr>
          </a:p>
          <a:p>
            <a:pPr indent="0" lvl="0" marL="0" rtl="0" algn="l">
              <a:lnSpc>
                <a:spcPct val="115000"/>
              </a:lnSpc>
              <a:spcBef>
                <a:spcPts val="0"/>
              </a:spcBef>
              <a:spcAft>
                <a:spcPts val="0"/>
              </a:spcAft>
              <a:buNone/>
            </a:pPr>
            <a:r>
              <a:t/>
            </a:r>
            <a:endParaRPr sz="1700">
              <a:solidFill>
                <a:schemeClr val="dk1"/>
              </a:solidFill>
              <a:latin typeface="Ubuntu"/>
              <a:ea typeface="Ubuntu"/>
              <a:cs typeface="Ubuntu"/>
              <a:sym typeface="Ubuntu"/>
            </a:endParaRPr>
          </a:p>
          <a:p>
            <a:pPr indent="0" lvl="0" marL="0" rtl="0" algn="l">
              <a:lnSpc>
                <a:spcPct val="115000"/>
              </a:lnSpc>
              <a:spcBef>
                <a:spcPts val="0"/>
              </a:spcBef>
              <a:spcAft>
                <a:spcPts val="0"/>
              </a:spcAft>
              <a:buNone/>
            </a:pPr>
            <a:r>
              <a:rPr b="1" lang="zh-TW" sz="1700">
                <a:solidFill>
                  <a:schemeClr val="dk1"/>
                </a:solidFill>
                <a:latin typeface="Ubuntu"/>
                <a:ea typeface="Ubuntu"/>
                <a:cs typeface="Ubuntu"/>
                <a:sym typeface="Ubuntu"/>
              </a:rPr>
              <a:t>Automatic Cache Function</a:t>
            </a:r>
            <a:endParaRPr b="1" sz="1700">
              <a:solidFill>
                <a:schemeClr val="dk1"/>
              </a:solidFill>
              <a:latin typeface="Ubuntu"/>
              <a:ea typeface="Ubuntu"/>
              <a:cs typeface="Ubuntu"/>
              <a:sym typeface="Ubuntu"/>
            </a:endParaRPr>
          </a:p>
          <a:p>
            <a:pPr indent="-336550" lvl="0" marL="457200" rtl="0" algn="l">
              <a:lnSpc>
                <a:spcPct val="115000"/>
              </a:lnSpc>
              <a:spcBef>
                <a:spcPts val="0"/>
              </a:spcBef>
              <a:spcAft>
                <a:spcPts val="0"/>
              </a:spcAft>
              <a:buClr>
                <a:schemeClr val="dk1"/>
              </a:buClr>
              <a:buSzPts val="1700"/>
              <a:buFont typeface="Ubuntu"/>
              <a:buChar char="●"/>
            </a:pPr>
            <a:r>
              <a:rPr lang="zh-TW" sz="1700">
                <a:solidFill>
                  <a:schemeClr val="dk1"/>
                </a:solidFill>
                <a:latin typeface="Ubuntu"/>
                <a:ea typeface="Ubuntu"/>
                <a:cs typeface="Ubuntu"/>
                <a:sym typeface="Ubuntu"/>
              </a:rPr>
              <a:t>Function 1: Build the temp.folder to store the scraping content</a:t>
            </a:r>
            <a:endParaRPr sz="1700">
              <a:solidFill>
                <a:schemeClr val="dk1"/>
              </a:solidFill>
              <a:latin typeface="Ubuntu"/>
              <a:ea typeface="Ubuntu"/>
              <a:cs typeface="Ubuntu"/>
              <a:sym typeface="Ubuntu"/>
            </a:endParaRPr>
          </a:p>
          <a:p>
            <a:pPr indent="-336550" lvl="0" marL="457200" rtl="0" algn="l">
              <a:lnSpc>
                <a:spcPct val="115000"/>
              </a:lnSpc>
              <a:spcBef>
                <a:spcPts val="0"/>
              </a:spcBef>
              <a:spcAft>
                <a:spcPts val="0"/>
              </a:spcAft>
              <a:buClr>
                <a:schemeClr val="dk1"/>
              </a:buClr>
              <a:buSzPts val="1700"/>
              <a:buFont typeface="Ubuntu"/>
              <a:buChar char="●"/>
            </a:pPr>
            <a:r>
              <a:rPr lang="zh-TW" sz="1700">
                <a:solidFill>
                  <a:schemeClr val="dk1"/>
                </a:solidFill>
                <a:latin typeface="Ubuntu"/>
                <a:ea typeface="Ubuntu"/>
                <a:cs typeface="Ubuntu"/>
                <a:sym typeface="Ubuntu"/>
              </a:rPr>
              <a:t>Function 2: Reset the colab path for internal cache</a:t>
            </a:r>
            <a:endParaRPr sz="1700">
              <a:solidFill>
                <a:schemeClr val="dk1"/>
              </a:solidFill>
              <a:latin typeface="Ubuntu"/>
              <a:ea typeface="Ubuntu"/>
              <a:cs typeface="Ubuntu"/>
              <a:sym typeface="Ubuntu"/>
            </a:endParaRPr>
          </a:p>
          <a:p>
            <a:pPr indent="0" lvl="0" marL="0" rtl="0" algn="l">
              <a:lnSpc>
                <a:spcPct val="115000"/>
              </a:lnSpc>
              <a:spcBef>
                <a:spcPts val="0"/>
              </a:spcBef>
              <a:spcAft>
                <a:spcPts val="0"/>
              </a:spcAft>
              <a:buNone/>
            </a:pPr>
            <a:r>
              <a:t/>
            </a:r>
            <a:endParaRPr sz="1700">
              <a:solidFill>
                <a:schemeClr val="dk1"/>
              </a:solidFill>
              <a:latin typeface="Ubuntu"/>
              <a:ea typeface="Ubuntu"/>
              <a:cs typeface="Ubuntu"/>
              <a:sym typeface="Ubuntu"/>
            </a:endParaRPr>
          </a:p>
          <a:p>
            <a:pPr indent="0" lvl="0" marL="0" rtl="0" algn="l">
              <a:lnSpc>
                <a:spcPct val="115000"/>
              </a:lnSpc>
              <a:spcBef>
                <a:spcPts val="0"/>
              </a:spcBef>
              <a:spcAft>
                <a:spcPts val="0"/>
              </a:spcAft>
              <a:buNone/>
            </a:pPr>
            <a:r>
              <a:rPr b="1" lang="zh-TW" sz="1700">
                <a:solidFill>
                  <a:schemeClr val="dk1"/>
                </a:solidFill>
                <a:latin typeface="Ubuntu"/>
                <a:ea typeface="Ubuntu"/>
                <a:cs typeface="Ubuntu"/>
                <a:sym typeface="Ubuntu"/>
              </a:rPr>
              <a:t>Time info extraction</a:t>
            </a:r>
            <a:endParaRPr b="1" sz="1700">
              <a:solidFill>
                <a:schemeClr val="dk1"/>
              </a:solidFill>
              <a:latin typeface="Ubuntu"/>
              <a:ea typeface="Ubuntu"/>
              <a:cs typeface="Ubuntu"/>
              <a:sym typeface="Ubuntu"/>
            </a:endParaRPr>
          </a:p>
          <a:p>
            <a:pPr indent="-336550" lvl="0" marL="457200" rtl="0" algn="l">
              <a:lnSpc>
                <a:spcPct val="115000"/>
              </a:lnSpc>
              <a:spcBef>
                <a:spcPts val="0"/>
              </a:spcBef>
              <a:spcAft>
                <a:spcPts val="0"/>
              </a:spcAft>
              <a:buClr>
                <a:schemeClr val="dk1"/>
              </a:buClr>
              <a:buSzPts val="1700"/>
              <a:buFont typeface="Ubuntu"/>
              <a:buChar char="●"/>
            </a:pPr>
            <a:r>
              <a:rPr lang="zh-TW" sz="1700">
                <a:solidFill>
                  <a:schemeClr val="dk1"/>
                </a:solidFill>
                <a:latin typeface="Ubuntu"/>
                <a:ea typeface="Ubuntu"/>
                <a:cs typeface="Ubuntu"/>
                <a:sym typeface="Ubuntu"/>
              </a:rPr>
              <a:t>Explore how forgetful netizens are.</a:t>
            </a:r>
            <a:endParaRPr sz="1700">
              <a:solidFill>
                <a:schemeClr val="dk1"/>
              </a:solidFill>
              <a:latin typeface="Ubuntu"/>
              <a:ea typeface="Ubuntu"/>
              <a:cs typeface="Ubuntu"/>
              <a:sym typeface="Ubuntu"/>
            </a:endParaRPr>
          </a:p>
          <a:p>
            <a:pPr indent="0" lvl="0" marL="0" rtl="0" algn="l">
              <a:lnSpc>
                <a:spcPct val="115000"/>
              </a:lnSpc>
              <a:spcBef>
                <a:spcPts val="0"/>
              </a:spcBef>
              <a:spcAft>
                <a:spcPts val="0"/>
              </a:spcAft>
              <a:buNone/>
            </a:pPr>
            <a:r>
              <a:t/>
            </a:r>
            <a:endParaRPr sz="1700">
              <a:solidFill>
                <a:schemeClr val="dk1"/>
              </a:solidFill>
              <a:latin typeface="Ubuntu"/>
              <a:ea typeface="Ubuntu"/>
              <a:cs typeface="Ubuntu"/>
              <a:sym typeface="Ubuntu"/>
            </a:endParaRPr>
          </a:p>
          <a:p>
            <a:pPr indent="0" lvl="0" marL="0" rtl="0" algn="just">
              <a:lnSpc>
                <a:spcPct val="115000"/>
              </a:lnSpc>
              <a:spcBef>
                <a:spcPts val="0"/>
              </a:spcBef>
              <a:spcAft>
                <a:spcPts val="0"/>
              </a:spcAft>
              <a:buNone/>
            </a:pPr>
            <a:r>
              <a:rPr b="1" lang="zh-TW" sz="1800">
                <a:solidFill>
                  <a:schemeClr val="dk1"/>
                </a:solidFill>
                <a:latin typeface="Ubuntu"/>
                <a:ea typeface="Ubuntu"/>
                <a:cs typeface="Ubuntu"/>
                <a:sym typeface="Ubuntu"/>
              </a:rPr>
              <a:t>Sentiment analysis on the comments</a:t>
            </a:r>
            <a:endParaRPr b="1" sz="1800">
              <a:solidFill>
                <a:schemeClr val="dk1"/>
              </a:solidFill>
              <a:latin typeface="Ubuntu"/>
              <a:ea typeface="Ubuntu"/>
              <a:cs typeface="Ubuntu"/>
              <a:sym typeface="Ubuntu"/>
            </a:endParaRPr>
          </a:p>
          <a:p>
            <a:pPr indent="-336550" lvl="0" marL="457200" rtl="0" algn="just">
              <a:lnSpc>
                <a:spcPct val="115000"/>
              </a:lnSpc>
              <a:spcBef>
                <a:spcPts val="0"/>
              </a:spcBef>
              <a:spcAft>
                <a:spcPts val="0"/>
              </a:spcAft>
              <a:buClr>
                <a:schemeClr val="dk1"/>
              </a:buClr>
              <a:buSzPts val="1700"/>
              <a:buFont typeface="Ubuntu"/>
              <a:buChar char="●"/>
            </a:pPr>
            <a:r>
              <a:rPr lang="zh-TW" sz="1700">
                <a:solidFill>
                  <a:schemeClr val="dk1"/>
                </a:solidFill>
                <a:latin typeface="Ubuntu"/>
                <a:ea typeface="Ubuntu"/>
                <a:cs typeface="Ubuntu"/>
                <a:sym typeface="Ubuntu"/>
              </a:rPr>
              <a:t>Analyzing the sentiment of comments helps us to learn more about whether the Taiwanese view athletes positively or negatively.</a:t>
            </a:r>
            <a:endParaRPr sz="1700">
              <a:solidFill>
                <a:schemeClr val="dk1"/>
              </a:solidFill>
              <a:latin typeface="Ubuntu"/>
              <a:ea typeface="Ubuntu"/>
              <a:cs typeface="Ubuntu"/>
              <a:sym typeface="Ubuntu"/>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1" name="Shape 531"/>
        <p:cNvGrpSpPr/>
        <p:nvPr/>
      </p:nvGrpSpPr>
      <p:grpSpPr>
        <a:xfrm>
          <a:off x="0" y="0"/>
          <a:ext cx="0" cy="0"/>
          <a:chOff x="0" y="0"/>
          <a:chExt cx="0" cy="0"/>
        </a:xfrm>
      </p:grpSpPr>
      <p:pic>
        <p:nvPicPr>
          <p:cNvPr id="532" name="Google Shape;532;p68"/>
          <p:cNvPicPr preferRelativeResize="0"/>
          <p:nvPr/>
        </p:nvPicPr>
        <p:blipFill>
          <a:blip r:embed="rId3">
            <a:alphaModFix/>
          </a:blip>
          <a:stretch>
            <a:fillRect/>
          </a:stretch>
        </p:blipFill>
        <p:spPr>
          <a:xfrm>
            <a:off x="5507201" y="2916042"/>
            <a:ext cx="1779178" cy="1800307"/>
          </a:xfrm>
          <a:prstGeom prst="rect">
            <a:avLst/>
          </a:prstGeom>
          <a:noFill/>
          <a:ln>
            <a:noFill/>
          </a:ln>
        </p:spPr>
      </p:pic>
      <p:pic>
        <p:nvPicPr>
          <p:cNvPr id="533" name="Google Shape;533;p68"/>
          <p:cNvPicPr preferRelativeResize="0"/>
          <p:nvPr/>
        </p:nvPicPr>
        <p:blipFill>
          <a:blip r:embed="rId4">
            <a:alphaModFix/>
          </a:blip>
          <a:stretch>
            <a:fillRect/>
          </a:stretch>
        </p:blipFill>
        <p:spPr>
          <a:xfrm>
            <a:off x="6915748" y="1017725"/>
            <a:ext cx="1779168" cy="1843272"/>
          </a:xfrm>
          <a:prstGeom prst="rect">
            <a:avLst/>
          </a:prstGeom>
          <a:noFill/>
          <a:ln>
            <a:noFill/>
          </a:ln>
        </p:spPr>
      </p:pic>
      <p:pic>
        <p:nvPicPr>
          <p:cNvPr id="534" name="Google Shape;534;p68"/>
          <p:cNvPicPr preferRelativeResize="0"/>
          <p:nvPr/>
        </p:nvPicPr>
        <p:blipFill>
          <a:blip r:embed="rId5">
            <a:alphaModFix amt="90000"/>
          </a:blip>
          <a:stretch>
            <a:fillRect/>
          </a:stretch>
        </p:blipFill>
        <p:spPr>
          <a:xfrm>
            <a:off x="183600" y="759600"/>
            <a:ext cx="3746400" cy="129600"/>
          </a:xfrm>
          <a:prstGeom prst="rect">
            <a:avLst/>
          </a:prstGeom>
          <a:noFill/>
          <a:ln>
            <a:noFill/>
          </a:ln>
        </p:spPr>
      </p:pic>
      <p:sp>
        <p:nvSpPr>
          <p:cNvPr id="535" name="Google Shape;535;p6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b="1" lang="zh-TW" sz="2400">
                <a:latin typeface="Ubuntu"/>
                <a:ea typeface="Ubuntu"/>
                <a:cs typeface="Ubuntu"/>
                <a:sym typeface="Ubuntu"/>
              </a:rPr>
              <a:t>Motivation &amp; Objective</a:t>
            </a:r>
            <a:endParaRPr b="1" sz="2400">
              <a:latin typeface="Ubuntu"/>
              <a:ea typeface="Ubuntu"/>
              <a:cs typeface="Ubuntu"/>
              <a:sym typeface="Ubuntu"/>
            </a:endParaRPr>
          </a:p>
        </p:txBody>
      </p:sp>
      <p:sp>
        <p:nvSpPr>
          <p:cNvPr id="536" name="Google Shape;536;p68"/>
          <p:cNvSpPr txBox="1"/>
          <p:nvPr/>
        </p:nvSpPr>
        <p:spPr>
          <a:xfrm>
            <a:off x="571925" y="3438800"/>
            <a:ext cx="47751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900">
                <a:solidFill>
                  <a:srgbClr val="A61C00"/>
                </a:solidFill>
                <a:latin typeface="Ubuntu"/>
                <a:ea typeface="Ubuntu"/>
                <a:cs typeface="Ubuntu"/>
                <a:sym typeface="Ubuntu"/>
              </a:rPr>
              <a:t>To discover public awareness of Taiwanese sport events and athletes.</a:t>
            </a:r>
            <a:r>
              <a:rPr b="1" lang="zh-TW" sz="1800">
                <a:solidFill>
                  <a:srgbClr val="A61C00"/>
                </a:solidFill>
                <a:latin typeface="Ubuntu"/>
                <a:ea typeface="Ubuntu"/>
                <a:cs typeface="Ubuntu"/>
                <a:sym typeface="Ubuntu"/>
              </a:rPr>
              <a:t> </a:t>
            </a:r>
            <a:endParaRPr b="1" sz="1800">
              <a:solidFill>
                <a:srgbClr val="A61C00"/>
              </a:solidFill>
              <a:latin typeface="Ubuntu"/>
              <a:ea typeface="Ubuntu"/>
              <a:cs typeface="Ubuntu"/>
              <a:sym typeface="Ubuntu"/>
            </a:endParaRPr>
          </a:p>
        </p:txBody>
      </p:sp>
      <p:pic>
        <p:nvPicPr>
          <p:cNvPr id="537" name="Google Shape;537;p68"/>
          <p:cNvPicPr preferRelativeResize="0"/>
          <p:nvPr/>
        </p:nvPicPr>
        <p:blipFill rotWithShape="1">
          <a:blip r:embed="rId6">
            <a:alphaModFix/>
          </a:blip>
          <a:srcRect b="15194" l="6857" r="15659" t="23560"/>
          <a:stretch/>
        </p:blipFill>
        <p:spPr>
          <a:xfrm>
            <a:off x="5507200" y="1017725"/>
            <a:ext cx="1324669" cy="1843260"/>
          </a:xfrm>
          <a:prstGeom prst="rect">
            <a:avLst/>
          </a:prstGeom>
          <a:noFill/>
          <a:ln>
            <a:noFill/>
          </a:ln>
        </p:spPr>
      </p:pic>
      <p:pic>
        <p:nvPicPr>
          <p:cNvPr id="538" name="Google Shape;538;p68"/>
          <p:cNvPicPr preferRelativeResize="0"/>
          <p:nvPr/>
        </p:nvPicPr>
        <p:blipFill>
          <a:blip r:embed="rId7">
            <a:alphaModFix/>
          </a:blip>
          <a:stretch>
            <a:fillRect/>
          </a:stretch>
        </p:blipFill>
        <p:spPr>
          <a:xfrm>
            <a:off x="7370250" y="2916042"/>
            <a:ext cx="1324675" cy="1800307"/>
          </a:xfrm>
          <a:prstGeom prst="rect">
            <a:avLst/>
          </a:prstGeom>
          <a:noFill/>
          <a:ln>
            <a:noFill/>
          </a:ln>
        </p:spPr>
      </p:pic>
      <p:sp>
        <p:nvSpPr>
          <p:cNvPr id="539" name="Google Shape;539;p68"/>
          <p:cNvSpPr txBox="1"/>
          <p:nvPr/>
        </p:nvSpPr>
        <p:spPr>
          <a:xfrm>
            <a:off x="571925" y="1620225"/>
            <a:ext cx="4079700" cy="1354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900">
                <a:solidFill>
                  <a:srgbClr val="1155CC"/>
                </a:solidFill>
                <a:latin typeface="Ubuntu"/>
                <a:ea typeface="Ubuntu"/>
                <a:cs typeface="Ubuntu"/>
                <a:sym typeface="Ubuntu"/>
              </a:rPr>
              <a:t>We love sport!</a:t>
            </a:r>
            <a:endParaRPr b="1" sz="1900">
              <a:solidFill>
                <a:srgbClr val="1155CC"/>
              </a:solidFill>
              <a:latin typeface="Ubuntu"/>
              <a:ea typeface="Ubuntu"/>
              <a:cs typeface="Ubuntu"/>
              <a:sym typeface="Ubuntu"/>
            </a:endParaRPr>
          </a:p>
          <a:p>
            <a:pPr indent="0" lvl="0" marL="0" rtl="0" algn="l">
              <a:lnSpc>
                <a:spcPct val="150000"/>
              </a:lnSpc>
              <a:spcBef>
                <a:spcPts val="0"/>
              </a:spcBef>
              <a:spcAft>
                <a:spcPts val="0"/>
              </a:spcAft>
              <a:buNone/>
            </a:pPr>
            <a:r>
              <a:rPr b="1" lang="zh-TW" sz="1900">
                <a:solidFill>
                  <a:srgbClr val="1155CC"/>
                </a:solidFill>
                <a:latin typeface="Ubuntu"/>
                <a:ea typeface="Ubuntu"/>
                <a:cs typeface="Ubuntu"/>
                <a:sym typeface="Ubuntu"/>
              </a:rPr>
              <a:t>We enjoy watching sports events!</a:t>
            </a:r>
            <a:endParaRPr b="1" sz="1900">
              <a:solidFill>
                <a:srgbClr val="1155CC"/>
              </a:solidFill>
              <a:latin typeface="Ubuntu"/>
              <a:ea typeface="Ubuntu"/>
              <a:cs typeface="Ubuntu"/>
              <a:sym typeface="Ubuntu"/>
            </a:endParaRPr>
          </a:p>
          <a:p>
            <a:pPr indent="0" lvl="0" marL="0" rtl="0" algn="l">
              <a:lnSpc>
                <a:spcPct val="150000"/>
              </a:lnSpc>
              <a:spcBef>
                <a:spcPts val="0"/>
              </a:spcBef>
              <a:spcAft>
                <a:spcPts val="0"/>
              </a:spcAft>
              <a:buNone/>
            </a:pPr>
            <a:r>
              <a:rPr b="1" lang="zh-TW" sz="1900">
                <a:solidFill>
                  <a:srgbClr val="1155CC"/>
                </a:solidFill>
                <a:latin typeface="Ubuntu"/>
                <a:ea typeface="Ubuntu"/>
                <a:cs typeface="Ubuntu"/>
                <a:sym typeface="Ubuntu"/>
              </a:rPr>
              <a:t>We support Taiwanese athletes!</a:t>
            </a:r>
            <a:endParaRPr b="1" sz="1900">
              <a:solidFill>
                <a:srgbClr val="1155CC"/>
              </a:solidFill>
              <a:latin typeface="Ubuntu"/>
              <a:ea typeface="Ubuntu"/>
              <a:cs typeface="Ubuntu"/>
              <a:sym typeface="Ubuntu"/>
            </a:endParaRPr>
          </a:p>
        </p:txBody>
      </p:sp>
      <p:sp>
        <p:nvSpPr>
          <p:cNvPr id="540" name="Google Shape;540;p68"/>
          <p:cNvSpPr txBox="1"/>
          <p:nvPr/>
        </p:nvSpPr>
        <p:spPr>
          <a:xfrm>
            <a:off x="7286375" y="4649050"/>
            <a:ext cx="2367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000">
                <a:solidFill>
                  <a:schemeClr val="lt1"/>
                </a:solidFill>
                <a:highlight>
                  <a:schemeClr val="dk1"/>
                </a:highlight>
              </a:rPr>
              <a:t>我們也熱衷酒精運動！</a:t>
            </a:r>
            <a:endParaRPr sz="1000">
              <a:solidFill>
                <a:schemeClr val="lt1"/>
              </a:solidFill>
              <a:highlight>
                <a:schemeClr val="dk1"/>
              </a:highligh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4" name="Shape 544"/>
        <p:cNvGrpSpPr/>
        <p:nvPr/>
      </p:nvGrpSpPr>
      <p:grpSpPr>
        <a:xfrm>
          <a:off x="0" y="0"/>
          <a:ext cx="0" cy="0"/>
          <a:chOff x="0" y="0"/>
          <a:chExt cx="0" cy="0"/>
        </a:xfrm>
      </p:grpSpPr>
      <p:sp>
        <p:nvSpPr>
          <p:cNvPr id="545" name="Google Shape;545;p69"/>
          <p:cNvSpPr txBox="1"/>
          <p:nvPr>
            <p:ph type="ctrTitle"/>
          </p:nvPr>
        </p:nvSpPr>
        <p:spPr>
          <a:xfrm>
            <a:off x="311708" y="1012050"/>
            <a:ext cx="8520600" cy="2052600"/>
          </a:xfrm>
          <a:prstGeom prst="rect">
            <a:avLst/>
          </a:prstGeom>
        </p:spPr>
        <p:txBody>
          <a:bodyPr anchorCtr="0" anchor="ctr" bIns="91425" lIns="91425" spcFirstLastPara="1" rIns="91425" wrap="square" tIns="91425">
            <a:normAutofit/>
          </a:bodyPr>
          <a:lstStyle/>
          <a:p>
            <a:pPr indent="0" lvl="0" marL="0" rtl="0" algn="ctr">
              <a:lnSpc>
                <a:spcPct val="115000"/>
              </a:lnSpc>
              <a:spcBef>
                <a:spcPts val="0"/>
              </a:spcBef>
              <a:spcAft>
                <a:spcPts val="0"/>
              </a:spcAft>
              <a:buNone/>
            </a:pPr>
            <a:r>
              <a:rPr b="1" lang="zh-TW" sz="3000">
                <a:latin typeface="Ubuntu"/>
                <a:ea typeface="Ubuntu"/>
                <a:cs typeface="Ubuntu"/>
                <a:sym typeface="Ubuntu"/>
              </a:rPr>
              <a:t>What do people think of Taiwanese athletes?</a:t>
            </a:r>
            <a:endParaRPr sz="3000"/>
          </a:p>
        </p:txBody>
      </p:sp>
      <p:pic>
        <p:nvPicPr>
          <p:cNvPr id="546" name="Google Shape;546;p69"/>
          <p:cNvPicPr preferRelativeResize="0"/>
          <p:nvPr/>
        </p:nvPicPr>
        <p:blipFill>
          <a:blip r:embed="rId3">
            <a:alphaModFix amt="90000"/>
          </a:blip>
          <a:stretch>
            <a:fillRect/>
          </a:stretch>
        </p:blipFill>
        <p:spPr>
          <a:xfrm>
            <a:off x="183600" y="759600"/>
            <a:ext cx="1275799" cy="129600"/>
          </a:xfrm>
          <a:prstGeom prst="rect">
            <a:avLst/>
          </a:prstGeom>
          <a:noFill/>
          <a:ln>
            <a:noFill/>
          </a:ln>
        </p:spPr>
      </p:pic>
      <p:sp>
        <p:nvSpPr>
          <p:cNvPr id="547" name="Google Shape;547;p69"/>
          <p:cNvSpPr txBox="1"/>
          <p:nvPr>
            <p:ph idx="4294967295"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b="1" lang="zh-TW" sz="2400">
                <a:latin typeface="Ubuntu"/>
                <a:ea typeface="Ubuntu"/>
                <a:cs typeface="Ubuntu"/>
                <a:sym typeface="Ubuntu"/>
              </a:rPr>
              <a:t>Topic</a:t>
            </a:r>
            <a:endParaRPr b="1" sz="2400">
              <a:latin typeface="Ubuntu"/>
              <a:ea typeface="Ubuntu"/>
              <a:cs typeface="Ubuntu"/>
              <a:sym typeface="Ubuntu"/>
            </a:endParaRPr>
          </a:p>
        </p:txBody>
      </p:sp>
      <p:pic>
        <p:nvPicPr>
          <p:cNvPr id="548" name="Google Shape;548;p69"/>
          <p:cNvPicPr preferRelativeResize="0"/>
          <p:nvPr/>
        </p:nvPicPr>
        <p:blipFill rotWithShape="1">
          <a:blip r:embed="rId4">
            <a:alphaModFix/>
          </a:blip>
          <a:srcRect b="24911" l="9460" r="2620" t="11941"/>
          <a:stretch/>
        </p:blipFill>
        <p:spPr>
          <a:xfrm>
            <a:off x="1797575" y="2604975"/>
            <a:ext cx="1984426" cy="1311026"/>
          </a:xfrm>
          <a:prstGeom prst="rect">
            <a:avLst/>
          </a:prstGeom>
          <a:noFill/>
          <a:ln>
            <a:noFill/>
          </a:ln>
        </p:spPr>
      </p:pic>
      <p:pic>
        <p:nvPicPr>
          <p:cNvPr id="549" name="Google Shape;549;p69"/>
          <p:cNvPicPr preferRelativeResize="0"/>
          <p:nvPr/>
        </p:nvPicPr>
        <p:blipFill rotWithShape="1">
          <a:blip r:embed="rId5">
            <a:alphaModFix/>
          </a:blip>
          <a:srcRect b="0" l="5411" r="10562" t="0"/>
          <a:stretch/>
        </p:blipFill>
        <p:spPr>
          <a:xfrm>
            <a:off x="0" y="2604975"/>
            <a:ext cx="1797576" cy="1311025"/>
          </a:xfrm>
          <a:prstGeom prst="rect">
            <a:avLst/>
          </a:prstGeom>
          <a:noFill/>
          <a:ln>
            <a:noFill/>
          </a:ln>
        </p:spPr>
      </p:pic>
      <p:pic>
        <p:nvPicPr>
          <p:cNvPr id="550" name="Google Shape;550;p69"/>
          <p:cNvPicPr preferRelativeResize="0"/>
          <p:nvPr/>
        </p:nvPicPr>
        <p:blipFill rotWithShape="1">
          <a:blip r:embed="rId6">
            <a:alphaModFix/>
          </a:blip>
          <a:srcRect b="0" l="7355" r="8006" t="0"/>
          <a:stretch/>
        </p:blipFill>
        <p:spPr>
          <a:xfrm>
            <a:off x="3780175" y="2604975"/>
            <a:ext cx="1915750" cy="1311000"/>
          </a:xfrm>
          <a:prstGeom prst="rect">
            <a:avLst/>
          </a:prstGeom>
          <a:noFill/>
          <a:ln>
            <a:noFill/>
          </a:ln>
        </p:spPr>
      </p:pic>
      <p:pic>
        <p:nvPicPr>
          <p:cNvPr id="551" name="Google Shape;551;p69"/>
          <p:cNvPicPr preferRelativeResize="0"/>
          <p:nvPr/>
        </p:nvPicPr>
        <p:blipFill rotWithShape="1">
          <a:blip r:embed="rId7">
            <a:alphaModFix/>
          </a:blip>
          <a:srcRect b="0" l="10047" r="0" t="0"/>
          <a:stretch/>
        </p:blipFill>
        <p:spPr>
          <a:xfrm>
            <a:off x="5695924" y="2605075"/>
            <a:ext cx="1650500" cy="1310800"/>
          </a:xfrm>
          <a:prstGeom prst="rect">
            <a:avLst/>
          </a:prstGeom>
          <a:noFill/>
          <a:ln>
            <a:noFill/>
          </a:ln>
        </p:spPr>
      </p:pic>
      <p:pic>
        <p:nvPicPr>
          <p:cNvPr id="552" name="Google Shape;552;p69"/>
          <p:cNvPicPr preferRelativeResize="0"/>
          <p:nvPr/>
        </p:nvPicPr>
        <p:blipFill rotWithShape="1">
          <a:blip r:embed="rId8">
            <a:alphaModFix/>
          </a:blip>
          <a:srcRect b="0" l="10329" r="0" t="0"/>
          <a:stretch/>
        </p:blipFill>
        <p:spPr>
          <a:xfrm>
            <a:off x="7346425" y="2604975"/>
            <a:ext cx="1797574" cy="13110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6" name="Shape 556"/>
        <p:cNvGrpSpPr/>
        <p:nvPr/>
      </p:nvGrpSpPr>
      <p:grpSpPr>
        <a:xfrm>
          <a:off x="0" y="0"/>
          <a:ext cx="0" cy="0"/>
          <a:chOff x="0" y="0"/>
          <a:chExt cx="0" cy="0"/>
        </a:xfrm>
      </p:grpSpPr>
      <p:pic>
        <p:nvPicPr>
          <p:cNvPr id="557" name="Google Shape;557;p70"/>
          <p:cNvPicPr preferRelativeResize="0"/>
          <p:nvPr/>
        </p:nvPicPr>
        <p:blipFill>
          <a:blip r:embed="rId3">
            <a:alphaModFix amt="90000"/>
          </a:blip>
          <a:stretch>
            <a:fillRect/>
          </a:stretch>
        </p:blipFill>
        <p:spPr>
          <a:xfrm>
            <a:off x="183600" y="759600"/>
            <a:ext cx="1899726" cy="129600"/>
          </a:xfrm>
          <a:prstGeom prst="rect">
            <a:avLst/>
          </a:prstGeom>
          <a:noFill/>
          <a:ln>
            <a:noFill/>
          </a:ln>
        </p:spPr>
      </p:pic>
      <p:sp>
        <p:nvSpPr>
          <p:cNvPr id="558" name="Google Shape;558;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45833"/>
              <a:buFont typeface="Arial"/>
              <a:buNone/>
            </a:pPr>
            <a:r>
              <a:rPr b="1" lang="zh-TW" sz="2400">
                <a:latin typeface="Ubuntu"/>
                <a:ea typeface="Ubuntu"/>
                <a:cs typeface="Ubuntu"/>
                <a:sym typeface="Ubuntu"/>
              </a:rPr>
              <a:t>Technique - </a:t>
            </a:r>
            <a:r>
              <a:rPr b="1" lang="zh-TW" sz="1900">
                <a:latin typeface="Ubuntu"/>
                <a:ea typeface="Ubuntu"/>
                <a:cs typeface="Ubuntu"/>
                <a:sym typeface="Ubuntu"/>
              </a:rPr>
              <a:t>Text Cloud</a:t>
            </a:r>
            <a:endParaRPr b="1" sz="1900"/>
          </a:p>
          <a:p>
            <a:pPr indent="0" lvl="0" marL="0" rtl="0" algn="l">
              <a:lnSpc>
                <a:spcPct val="115000"/>
              </a:lnSpc>
              <a:spcBef>
                <a:spcPts val="0"/>
              </a:spcBef>
              <a:spcAft>
                <a:spcPts val="0"/>
              </a:spcAft>
              <a:buClr>
                <a:schemeClr val="dk1"/>
              </a:buClr>
              <a:buSzPct val="45833"/>
              <a:buFont typeface="Arial"/>
              <a:buNone/>
            </a:pPr>
            <a:r>
              <a:t/>
            </a:r>
            <a:endParaRPr b="1" sz="2400">
              <a:latin typeface="Ubuntu"/>
              <a:ea typeface="Ubuntu"/>
              <a:cs typeface="Ubuntu"/>
              <a:sym typeface="Ubuntu"/>
            </a:endParaRPr>
          </a:p>
        </p:txBody>
      </p:sp>
      <p:pic>
        <p:nvPicPr>
          <p:cNvPr id="559" name="Google Shape;559;p70"/>
          <p:cNvPicPr preferRelativeResize="0"/>
          <p:nvPr/>
        </p:nvPicPr>
        <p:blipFill>
          <a:blip r:embed="rId4">
            <a:alphaModFix/>
          </a:blip>
          <a:stretch>
            <a:fillRect/>
          </a:stretch>
        </p:blipFill>
        <p:spPr>
          <a:xfrm>
            <a:off x="311700" y="1148100"/>
            <a:ext cx="8082649" cy="33800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3" name="Shape 563"/>
        <p:cNvGrpSpPr/>
        <p:nvPr/>
      </p:nvGrpSpPr>
      <p:grpSpPr>
        <a:xfrm>
          <a:off x="0" y="0"/>
          <a:ext cx="0" cy="0"/>
          <a:chOff x="0" y="0"/>
          <a:chExt cx="0" cy="0"/>
        </a:xfrm>
      </p:grpSpPr>
      <p:pic>
        <p:nvPicPr>
          <p:cNvPr id="564" name="Google Shape;564;p71"/>
          <p:cNvPicPr preferRelativeResize="0"/>
          <p:nvPr/>
        </p:nvPicPr>
        <p:blipFill>
          <a:blip r:embed="rId3">
            <a:alphaModFix amt="90000"/>
          </a:blip>
          <a:stretch>
            <a:fillRect/>
          </a:stretch>
        </p:blipFill>
        <p:spPr>
          <a:xfrm>
            <a:off x="183600" y="759600"/>
            <a:ext cx="3780000" cy="129600"/>
          </a:xfrm>
          <a:prstGeom prst="rect">
            <a:avLst/>
          </a:prstGeom>
          <a:noFill/>
          <a:ln>
            <a:noFill/>
          </a:ln>
        </p:spPr>
      </p:pic>
      <p:sp>
        <p:nvSpPr>
          <p:cNvPr id="565" name="Google Shape;565;p7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b="1" lang="zh-TW" sz="2400">
                <a:latin typeface="Ubuntu"/>
                <a:ea typeface="Ubuntu"/>
                <a:cs typeface="Ubuntu"/>
                <a:sym typeface="Ubuntu"/>
              </a:rPr>
              <a:t>Outcome-</a:t>
            </a:r>
            <a:r>
              <a:rPr lang="zh-TW" sz="1800">
                <a:solidFill>
                  <a:srgbClr val="0E101A"/>
                </a:solidFill>
                <a:latin typeface="Ubuntu"/>
                <a:ea typeface="Ubuntu"/>
                <a:cs typeface="Ubuntu"/>
                <a:sym typeface="Ubuntu"/>
              </a:rPr>
              <a:t>Tai Tzu-Ying (戴資穎)</a:t>
            </a:r>
            <a:endParaRPr sz="2000">
              <a:latin typeface="Ubuntu"/>
              <a:ea typeface="Ubuntu"/>
              <a:cs typeface="Ubuntu"/>
              <a:sym typeface="Ubuntu"/>
            </a:endParaRPr>
          </a:p>
        </p:txBody>
      </p:sp>
      <p:pic>
        <p:nvPicPr>
          <p:cNvPr id="566" name="Google Shape;566;p71"/>
          <p:cNvPicPr preferRelativeResize="0"/>
          <p:nvPr/>
        </p:nvPicPr>
        <p:blipFill>
          <a:blip r:embed="rId4">
            <a:alphaModFix/>
          </a:blip>
          <a:stretch>
            <a:fillRect/>
          </a:stretch>
        </p:blipFill>
        <p:spPr>
          <a:xfrm>
            <a:off x="601200" y="1689375"/>
            <a:ext cx="3780000" cy="2328300"/>
          </a:xfrm>
          <a:prstGeom prst="roundRect">
            <a:avLst>
              <a:gd fmla="val 16667" name="adj"/>
            </a:avLst>
          </a:prstGeom>
          <a:noFill/>
          <a:ln>
            <a:noFill/>
          </a:ln>
        </p:spPr>
      </p:pic>
      <p:sp>
        <p:nvSpPr>
          <p:cNvPr id="567" name="Google Shape;567;p71"/>
          <p:cNvSpPr txBox="1"/>
          <p:nvPr/>
        </p:nvSpPr>
        <p:spPr>
          <a:xfrm>
            <a:off x="1214700" y="4396750"/>
            <a:ext cx="2553000" cy="4617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1200"/>
              </a:spcAft>
              <a:buNone/>
            </a:pPr>
            <a:r>
              <a:rPr lang="zh-TW" sz="1800">
                <a:solidFill>
                  <a:srgbClr val="0E101A"/>
                </a:solidFill>
                <a:highlight>
                  <a:srgbClr val="FFF2CC"/>
                </a:highlight>
                <a:latin typeface="Ubuntu"/>
                <a:ea typeface="Ubuntu"/>
                <a:cs typeface="Ubuntu"/>
                <a:sym typeface="Ubuntu"/>
              </a:rPr>
              <a:t>Content of Articles</a:t>
            </a:r>
            <a:endParaRPr sz="2000">
              <a:solidFill>
                <a:srgbClr val="0B5394"/>
              </a:solidFill>
              <a:highlight>
                <a:srgbClr val="FFF2CC"/>
              </a:highlight>
              <a:latin typeface="Ubuntu"/>
              <a:ea typeface="Ubuntu"/>
              <a:cs typeface="Ubuntu"/>
              <a:sym typeface="Ubuntu"/>
            </a:endParaRPr>
          </a:p>
        </p:txBody>
      </p:sp>
      <p:sp>
        <p:nvSpPr>
          <p:cNvPr id="568" name="Google Shape;568;p71"/>
          <p:cNvSpPr txBox="1"/>
          <p:nvPr/>
        </p:nvSpPr>
        <p:spPr>
          <a:xfrm>
            <a:off x="5381800" y="4325300"/>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1200"/>
              </a:spcBef>
              <a:spcAft>
                <a:spcPts val="1200"/>
              </a:spcAft>
              <a:buNone/>
            </a:pPr>
            <a:r>
              <a:rPr lang="zh-TW" sz="1800">
                <a:solidFill>
                  <a:schemeClr val="dk1"/>
                </a:solidFill>
                <a:highlight>
                  <a:srgbClr val="FFF2CC"/>
                </a:highlight>
                <a:latin typeface="Ubuntu"/>
                <a:ea typeface="Ubuntu"/>
                <a:cs typeface="Ubuntu"/>
                <a:sym typeface="Ubuntu"/>
              </a:rPr>
              <a:t>Comments</a:t>
            </a:r>
            <a:endParaRPr sz="1700">
              <a:solidFill>
                <a:schemeClr val="dk1"/>
              </a:solidFill>
              <a:highlight>
                <a:srgbClr val="FFF2CC"/>
              </a:highlight>
            </a:endParaRPr>
          </a:p>
        </p:txBody>
      </p:sp>
      <p:pic>
        <p:nvPicPr>
          <p:cNvPr id="569" name="Google Shape;569;p71"/>
          <p:cNvPicPr preferRelativeResize="0"/>
          <p:nvPr/>
        </p:nvPicPr>
        <p:blipFill>
          <a:blip r:embed="rId5">
            <a:alphaModFix/>
          </a:blip>
          <a:stretch>
            <a:fillRect/>
          </a:stretch>
        </p:blipFill>
        <p:spPr>
          <a:xfrm>
            <a:off x="5476300" y="1455200"/>
            <a:ext cx="2811000" cy="2811000"/>
          </a:xfrm>
          <a:prstGeom prst="roundRect">
            <a:avLst>
              <a:gd fmla="val 16667" name="adj"/>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7" name="Shape 107"/>
        <p:cNvGrpSpPr/>
        <p:nvPr/>
      </p:nvGrpSpPr>
      <p:grpSpPr>
        <a:xfrm>
          <a:off x="0" y="0"/>
          <a:ext cx="0" cy="0"/>
          <a:chOff x="0" y="0"/>
          <a:chExt cx="0" cy="0"/>
        </a:xfrm>
      </p:grpSpPr>
      <p:sp>
        <p:nvSpPr>
          <p:cNvPr id="108" name="Google Shape;108;p18"/>
          <p:cNvSpPr txBox="1"/>
          <p:nvPr>
            <p:ph type="title"/>
          </p:nvPr>
        </p:nvSpPr>
        <p:spPr>
          <a:xfrm>
            <a:off x="249875" y="9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Adopted Technique</a:t>
            </a:r>
            <a:endParaRPr/>
          </a:p>
        </p:txBody>
      </p:sp>
      <p:sp>
        <p:nvSpPr>
          <p:cNvPr id="109" name="Google Shape;109;p18"/>
          <p:cNvSpPr txBox="1"/>
          <p:nvPr/>
        </p:nvSpPr>
        <p:spPr>
          <a:xfrm>
            <a:off x="504125" y="436275"/>
            <a:ext cx="7915500" cy="461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200"/>
              <a:t>Technical</a:t>
            </a:r>
            <a:endParaRPr sz="1200"/>
          </a:p>
          <a:p>
            <a:pPr indent="-304800" lvl="0" marL="457200" rtl="0" algn="l">
              <a:spcBef>
                <a:spcPts val="0"/>
              </a:spcBef>
              <a:spcAft>
                <a:spcPts val="0"/>
              </a:spcAft>
              <a:buSzPts val="1200"/>
              <a:buChar char="-"/>
            </a:pPr>
            <a:r>
              <a:rPr b="1" lang="zh-TW" sz="1200"/>
              <a:t>Data Preprocessing  ok </a:t>
            </a:r>
            <a:endParaRPr b="1" sz="1200"/>
          </a:p>
          <a:p>
            <a:pPr indent="0" lvl="0" marL="0" rtl="0" algn="l">
              <a:spcBef>
                <a:spcPts val="0"/>
              </a:spcBef>
              <a:spcAft>
                <a:spcPts val="0"/>
              </a:spcAft>
              <a:buNone/>
            </a:pPr>
            <a:r>
              <a:rPr lang="zh-TW" sz="1200"/>
              <a:t>Data cleaning (Stemming + </a:t>
            </a:r>
            <a:r>
              <a:rPr lang="zh-TW" sz="1200">
                <a:solidFill>
                  <a:schemeClr val="dk1"/>
                </a:solidFill>
              </a:rPr>
              <a:t>stopword + ckip- tokenization </a:t>
            </a:r>
            <a:r>
              <a:rPr lang="zh-TW" sz="1200"/>
              <a:t>) </a:t>
            </a:r>
            <a:endParaRPr sz="1200"/>
          </a:p>
          <a:p>
            <a:pPr indent="0" lvl="0" marL="0" rtl="0" algn="l">
              <a:spcBef>
                <a:spcPts val="0"/>
              </a:spcBef>
              <a:spcAft>
                <a:spcPts val="0"/>
              </a:spcAft>
              <a:buNone/>
            </a:pPr>
            <a:r>
              <a:rPr lang="zh-TW" sz="1200"/>
              <a:t>Beautiful Soup</a:t>
            </a:r>
            <a:endParaRPr sz="1200"/>
          </a:p>
          <a:p>
            <a:pPr indent="0" lvl="0" marL="0" rtl="0" algn="l">
              <a:spcBef>
                <a:spcPts val="0"/>
              </a:spcBef>
              <a:spcAft>
                <a:spcPts val="0"/>
              </a:spcAft>
              <a:buNone/>
            </a:pPr>
            <a:r>
              <a:rPr lang="zh-TW" sz="1200">
                <a:solidFill>
                  <a:schemeClr val="dk1"/>
                </a:solidFill>
              </a:rPr>
              <a:t>TextCloud</a:t>
            </a:r>
            <a:endParaRPr sz="1200"/>
          </a:p>
          <a:p>
            <a:pPr indent="-304800" lvl="0" marL="457200" rtl="0" algn="l">
              <a:spcBef>
                <a:spcPts val="0"/>
              </a:spcBef>
              <a:spcAft>
                <a:spcPts val="0"/>
              </a:spcAft>
              <a:buSzPts val="1200"/>
              <a:buChar char="-"/>
            </a:pPr>
            <a:r>
              <a:rPr b="1" lang="zh-TW" sz="1200">
                <a:highlight>
                  <a:srgbClr val="FFFFFF"/>
                </a:highlight>
              </a:rPr>
              <a:t>Adopted Unsupervised Learning for training dataset ok </a:t>
            </a:r>
            <a:endParaRPr b="1" sz="1200"/>
          </a:p>
          <a:p>
            <a:pPr indent="0" lvl="0" marL="0" rtl="0" algn="l">
              <a:spcBef>
                <a:spcPts val="0"/>
              </a:spcBef>
              <a:spcAft>
                <a:spcPts val="0"/>
              </a:spcAft>
              <a:buNone/>
            </a:pPr>
            <a:r>
              <a:rPr lang="zh-TW" sz="1200"/>
              <a:t>BERT + Transfer learning -&gt; Unspervised Learning  (Python) </a:t>
            </a:r>
            <a:endParaRPr sz="1200" strike="sngStrike"/>
          </a:p>
          <a:p>
            <a:pPr indent="-304800" lvl="0" marL="457200" rtl="0" algn="l">
              <a:spcBef>
                <a:spcPts val="0"/>
              </a:spcBef>
              <a:spcAft>
                <a:spcPts val="0"/>
              </a:spcAft>
              <a:buSzPts val="1200"/>
              <a:buChar char="-"/>
            </a:pPr>
            <a:r>
              <a:rPr b="1" lang="zh-TW" sz="1200"/>
              <a:t>Ruled Based optimalzation   ok</a:t>
            </a:r>
            <a:endParaRPr b="1" sz="1200"/>
          </a:p>
          <a:p>
            <a:pPr indent="0" lvl="0" marL="0" rtl="0" algn="l">
              <a:spcBef>
                <a:spcPts val="0"/>
              </a:spcBef>
              <a:spcAft>
                <a:spcPts val="0"/>
              </a:spcAft>
              <a:buNone/>
            </a:pPr>
            <a:r>
              <a:rPr lang="zh-TW" sz="1200">
                <a:solidFill>
                  <a:srgbClr val="674EA7"/>
                </a:solidFill>
              </a:rPr>
              <a:t>Keymoji     (Ruled Based Sentiment dictionary)  </a:t>
            </a:r>
            <a:r>
              <a:rPr b="1" lang="zh-TW" sz="1200">
                <a:solidFill>
                  <a:srgbClr val="674EA7"/>
                </a:solidFill>
              </a:rPr>
              <a:t>ing   念紘</a:t>
            </a:r>
            <a:endParaRPr b="1" sz="1200">
              <a:solidFill>
                <a:srgbClr val="674EA7"/>
              </a:solidFill>
            </a:endParaRPr>
          </a:p>
          <a:p>
            <a:pPr indent="0" lvl="0" marL="0" rtl="0" algn="l">
              <a:spcBef>
                <a:spcPts val="0"/>
              </a:spcBef>
              <a:spcAft>
                <a:spcPts val="0"/>
              </a:spcAft>
              <a:buNone/>
            </a:pPr>
            <a:r>
              <a:rPr lang="zh-TW" sz="1200">
                <a:solidFill>
                  <a:srgbClr val="674EA7"/>
                </a:solidFill>
              </a:rPr>
              <a:t>Document</a:t>
            </a:r>
            <a:endParaRPr sz="1200">
              <a:solidFill>
                <a:srgbClr val="674EA7"/>
              </a:solidFill>
            </a:endParaRPr>
          </a:p>
          <a:p>
            <a:pPr indent="-304800" lvl="0" marL="457200" rtl="0" algn="l">
              <a:spcBef>
                <a:spcPts val="0"/>
              </a:spcBef>
              <a:spcAft>
                <a:spcPts val="0"/>
              </a:spcAft>
              <a:buClr>
                <a:srgbClr val="BF9000"/>
              </a:buClr>
              <a:buSzPts val="1200"/>
              <a:buChar char="-"/>
            </a:pPr>
            <a:r>
              <a:rPr b="1" lang="zh-TW" sz="1200">
                <a:solidFill>
                  <a:srgbClr val="BF9000"/>
                </a:solidFill>
              </a:rPr>
              <a:t>預測1 Decison Tree (unstable) (R)  Leo</a:t>
            </a:r>
            <a:endParaRPr b="1" sz="1200">
              <a:solidFill>
                <a:srgbClr val="BF9000"/>
              </a:solidFill>
            </a:endParaRPr>
          </a:p>
          <a:p>
            <a:pPr indent="0" lvl="0" marL="0" rtl="0" algn="l">
              <a:spcBef>
                <a:spcPts val="0"/>
              </a:spcBef>
              <a:spcAft>
                <a:spcPts val="0"/>
              </a:spcAft>
              <a:buNone/>
            </a:pPr>
            <a:r>
              <a:rPr lang="zh-TW" sz="1200">
                <a:solidFill>
                  <a:srgbClr val="E69138"/>
                </a:solidFill>
              </a:rPr>
              <a:t>Bagging (Boosting + aggregation)     ®   RMSE起伏大  採用 ok</a:t>
            </a:r>
            <a:endParaRPr sz="1200">
              <a:solidFill>
                <a:srgbClr val="E69138"/>
              </a:solidFill>
            </a:endParaRPr>
          </a:p>
          <a:p>
            <a:pPr indent="-304800" lvl="0" marL="457200" rtl="0" algn="l">
              <a:spcBef>
                <a:spcPts val="0"/>
              </a:spcBef>
              <a:spcAft>
                <a:spcPts val="0"/>
              </a:spcAft>
              <a:buClr>
                <a:schemeClr val="dk1"/>
              </a:buClr>
              <a:buSzPts val="1200"/>
              <a:buChar char="-"/>
            </a:pPr>
            <a:r>
              <a:rPr lang="zh-TW" sz="1200">
                <a:solidFill>
                  <a:schemeClr val="dk1"/>
                </a:solidFill>
              </a:rPr>
              <a:t>k selection  (k &gt;=2 原因: 上影片) </a:t>
            </a:r>
            <a:endParaRPr sz="1200">
              <a:solidFill>
                <a:srgbClr val="E69138"/>
              </a:solidFill>
            </a:endParaRPr>
          </a:p>
          <a:p>
            <a:pPr indent="0" lvl="0" marL="0" rtl="0" algn="l">
              <a:spcBef>
                <a:spcPts val="0"/>
              </a:spcBef>
              <a:spcAft>
                <a:spcPts val="0"/>
              </a:spcAft>
              <a:buNone/>
            </a:pPr>
            <a:r>
              <a:rPr lang="zh-TW" sz="1200">
                <a:solidFill>
                  <a:srgbClr val="E69138"/>
                </a:solidFill>
              </a:rPr>
              <a:t>Adaboost: Boost + lr  -&gt; RMSE = ?  ®     RMSE起伏小 ok</a:t>
            </a:r>
            <a:endParaRPr sz="1200">
              <a:solidFill>
                <a:srgbClr val="E69138"/>
              </a:solidFill>
            </a:endParaRPr>
          </a:p>
          <a:p>
            <a:pPr indent="0" lvl="0" marL="0" rtl="0" algn="l">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Char char="-"/>
            </a:pPr>
            <a:r>
              <a:rPr b="1" lang="zh-TW" sz="1200">
                <a:solidFill>
                  <a:schemeClr val="dk1"/>
                </a:solidFill>
              </a:rPr>
              <a:t>預測2 RF</a:t>
            </a:r>
            <a:endParaRPr sz="1200">
              <a:solidFill>
                <a:srgbClr val="3D85C6"/>
              </a:solidFill>
            </a:endParaRPr>
          </a:p>
          <a:p>
            <a:pPr indent="-304800" lvl="0" marL="457200" rtl="0" algn="l">
              <a:spcBef>
                <a:spcPts val="0"/>
              </a:spcBef>
              <a:spcAft>
                <a:spcPts val="0"/>
              </a:spcAft>
              <a:buSzPts val="1200"/>
              <a:buAutoNum type="arabicPeriod"/>
            </a:pPr>
            <a:r>
              <a:rPr lang="zh-TW" sz="1200">
                <a:solidFill>
                  <a:srgbClr val="3C78D8"/>
                </a:solidFill>
              </a:rPr>
              <a:t>看看能不呼叫</a:t>
            </a:r>
            <a:r>
              <a:rPr lang="zh-TW" sz="1200">
                <a:solidFill>
                  <a:schemeClr val="dk1"/>
                </a:solidFill>
              </a:rPr>
              <a:t>k-fold validation ，如果不行(1)</a:t>
            </a:r>
            <a:r>
              <a:rPr lang="zh-TW" sz="1200" u="sng">
                <a:solidFill>
                  <a:schemeClr val="hlink"/>
                </a:solidFill>
                <a:hlinkClick r:id="rId4"/>
              </a:rPr>
              <a:t> 影片</a:t>
            </a:r>
            <a:r>
              <a:rPr lang="zh-TW" sz="1200">
                <a:solidFill>
                  <a:srgbClr val="3C78D8"/>
                </a:solidFill>
              </a:rPr>
              <a:t>  (2) 給Leo 用R  ok</a:t>
            </a:r>
            <a:endParaRPr sz="1200">
              <a:solidFill>
                <a:srgbClr val="3C78D8"/>
              </a:solidFill>
            </a:endParaRPr>
          </a:p>
          <a:p>
            <a:pPr indent="-304800" lvl="0" marL="457200" rtl="0" algn="l">
              <a:spcBef>
                <a:spcPts val="0"/>
              </a:spcBef>
              <a:spcAft>
                <a:spcPts val="0"/>
              </a:spcAft>
              <a:buClr>
                <a:srgbClr val="3C78D8"/>
              </a:buClr>
              <a:buSzPts val="1200"/>
              <a:buAutoNum type="arabicPeriod"/>
            </a:pPr>
            <a:r>
              <a:rPr lang="zh-TW" sz="1200">
                <a:solidFill>
                  <a:schemeClr val="dk1"/>
                </a:solidFill>
              </a:rPr>
              <a:t>Random Forest ( Bagging + decision Tree + drop out)  </a:t>
            </a:r>
            <a:r>
              <a:rPr lang="zh-TW" sz="1200">
                <a:solidFill>
                  <a:srgbClr val="3C78D8"/>
                </a:solidFill>
              </a:rPr>
              <a:t>(Python+ R) (跑一個小的)  ok </a:t>
            </a:r>
            <a:endParaRPr sz="1200">
              <a:solidFill>
                <a:srgbClr val="3C78D8"/>
              </a:solidFill>
            </a:endParaRPr>
          </a:p>
          <a:p>
            <a:pPr indent="-304800" lvl="0" marL="457200" rtl="0" algn="l">
              <a:spcBef>
                <a:spcPts val="0"/>
              </a:spcBef>
              <a:spcAft>
                <a:spcPts val="0"/>
              </a:spcAft>
              <a:buClr>
                <a:srgbClr val="3C78D8"/>
              </a:buClr>
              <a:buSzPts val="1200"/>
              <a:buAutoNum type="arabicPeriod"/>
            </a:pPr>
            <a:r>
              <a:rPr lang="zh-TW" sz="1200">
                <a:solidFill>
                  <a:srgbClr val="3D85C6"/>
                </a:solidFill>
              </a:rPr>
              <a:t>看vector 影片特性</a:t>
            </a:r>
            <a:endParaRPr sz="1200">
              <a:solidFill>
                <a:srgbClr val="3C78D8"/>
              </a:solidFill>
            </a:endParaRPr>
          </a:p>
          <a:p>
            <a:pPr indent="0" lvl="0" marL="0" rtl="0" algn="l">
              <a:spcBef>
                <a:spcPts val="0"/>
              </a:spcBef>
              <a:spcAft>
                <a:spcPts val="0"/>
              </a:spcAft>
              <a:buNone/>
            </a:pPr>
            <a:r>
              <a:rPr lang="zh-TW" sz="1200">
                <a:solidFill>
                  <a:srgbClr val="3C78D8"/>
                </a:solidFill>
              </a:rPr>
              <a:t>Plot(RF) (Optional)</a:t>
            </a:r>
            <a:endParaRPr sz="1200">
              <a:solidFill>
                <a:srgbClr val="3C78D8"/>
              </a:solidFill>
            </a:endParaRPr>
          </a:p>
          <a:p>
            <a:pPr indent="0" lvl="0" marL="0" rtl="0" algn="l">
              <a:spcBef>
                <a:spcPts val="0"/>
              </a:spcBef>
              <a:spcAft>
                <a:spcPts val="0"/>
              </a:spcAft>
              <a:buNone/>
            </a:pPr>
            <a:r>
              <a:t/>
            </a:r>
            <a:endParaRPr sz="1200"/>
          </a:p>
          <a:p>
            <a:pPr indent="-304800" lvl="0" marL="457200" rtl="0" algn="l">
              <a:spcBef>
                <a:spcPts val="0"/>
              </a:spcBef>
              <a:spcAft>
                <a:spcPts val="0"/>
              </a:spcAft>
              <a:buSzPts val="1200"/>
              <a:buChar char="-"/>
            </a:pPr>
            <a:r>
              <a:rPr b="1" lang="zh-TW" sz="1200"/>
              <a:t>評估 (</a:t>
            </a:r>
            <a:r>
              <a:rPr lang="zh-TW" sz="1200">
                <a:solidFill>
                  <a:schemeClr val="dk1"/>
                </a:solidFill>
              </a:rPr>
              <a:t>解釋RF預測不準) </a:t>
            </a:r>
            <a:r>
              <a:rPr lang="zh-TW" sz="1200">
                <a:solidFill>
                  <a:srgbClr val="FF0000"/>
                </a:solidFill>
              </a:rPr>
              <a:t>(Optional) ®    Inductive Deductive </a:t>
            </a:r>
            <a:endParaRPr sz="1200">
              <a:solidFill>
                <a:srgbClr val="FF0000"/>
              </a:solidFill>
            </a:endParaRPr>
          </a:p>
          <a:p>
            <a:pPr indent="0" lvl="0" marL="0" rtl="0" algn="l">
              <a:spcBef>
                <a:spcPts val="0"/>
              </a:spcBef>
              <a:spcAft>
                <a:spcPts val="0"/>
              </a:spcAft>
              <a:buNone/>
            </a:pPr>
            <a:r>
              <a:rPr lang="zh-TW" sz="1200">
                <a:solidFill>
                  <a:schemeClr val="dk1"/>
                </a:solidFill>
              </a:rPr>
              <a:t>不準?提出假說 (情緒影響是否正向 正向負向影響留言數量)</a:t>
            </a:r>
            <a:endParaRPr sz="1200">
              <a:solidFill>
                <a:schemeClr val="dk1"/>
              </a:solidFill>
            </a:endParaRPr>
          </a:p>
          <a:p>
            <a:pPr indent="0" lvl="0" marL="0" rtl="0" algn="l">
              <a:spcBef>
                <a:spcPts val="0"/>
              </a:spcBef>
              <a:spcAft>
                <a:spcPts val="0"/>
              </a:spcAft>
              <a:buNone/>
            </a:pPr>
            <a:r>
              <a:rPr lang="zh-TW" sz="1200">
                <a:solidFill>
                  <a:schemeClr val="dk1"/>
                </a:solidFill>
              </a:rPr>
              <a:t>Solution: SEM- + Boosting</a:t>
            </a:r>
            <a:endParaRPr sz="15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3" name="Shape 573"/>
        <p:cNvGrpSpPr/>
        <p:nvPr/>
      </p:nvGrpSpPr>
      <p:grpSpPr>
        <a:xfrm>
          <a:off x="0" y="0"/>
          <a:ext cx="0" cy="0"/>
          <a:chOff x="0" y="0"/>
          <a:chExt cx="0" cy="0"/>
        </a:xfrm>
      </p:grpSpPr>
      <p:pic>
        <p:nvPicPr>
          <p:cNvPr id="574" name="Google Shape;574;p72"/>
          <p:cNvPicPr preferRelativeResize="0"/>
          <p:nvPr/>
        </p:nvPicPr>
        <p:blipFill>
          <a:blip r:embed="rId3">
            <a:alphaModFix amt="90000"/>
          </a:blip>
          <a:stretch>
            <a:fillRect/>
          </a:stretch>
        </p:blipFill>
        <p:spPr>
          <a:xfrm>
            <a:off x="183600" y="759600"/>
            <a:ext cx="3780000" cy="129600"/>
          </a:xfrm>
          <a:prstGeom prst="rect">
            <a:avLst/>
          </a:prstGeom>
          <a:noFill/>
          <a:ln>
            <a:noFill/>
          </a:ln>
        </p:spPr>
      </p:pic>
      <p:sp>
        <p:nvSpPr>
          <p:cNvPr id="575" name="Google Shape;575;p7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b="1" lang="zh-TW" sz="2400">
                <a:latin typeface="Ubuntu"/>
                <a:ea typeface="Ubuntu"/>
                <a:cs typeface="Ubuntu"/>
                <a:sym typeface="Ubuntu"/>
              </a:rPr>
              <a:t>Outcome-</a:t>
            </a:r>
            <a:r>
              <a:rPr lang="zh-TW" sz="1800">
                <a:solidFill>
                  <a:srgbClr val="0E101A"/>
                </a:solidFill>
                <a:latin typeface="Ubuntu"/>
                <a:ea typeface="Ubuntu"/>
                <a:cs typeface="Ubuntu"/>
                <a:sym typeface="Ubuntu"/>
              </a:rPr>
              <a:t>Lin Yun-Ju (林昀儒)</a:t>
            </a:r>
            <a:endParaRPr sz="2000">
              <a:latin typeface="Ubuntu"/>
              <a:ea typeface="Ubuntu"/>
              <a:cs typeface="Ubuntu"/>
              <a:sym typeface="Ubuntu"/>
            </a:endParaRPr>
          </a:p>
        </p:txBody>
      </p:sp>
      <p:sp>
        <p:nvSpPr>
          <p:cNvPr id="576" name="Google Shape;576;p72"/>
          <p:cNvSpPr txBox="1"/>
          <p:nvPr/>
        </p:nvSpPr>
        <p:spPr>
          <a:xfrm>
            <a:off x="1214700" y="4396750"/>
            <a:ext cx="2553000" cy="4617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1200"/>
              </a:spcAft>
              <a:buNone/>
            </a:pPr>
            <a:r>
              <a:rPr lang="zh-TW" sz="1800">
                <a:solidFill>
                  <a:srgbClr val="0E101A"/>
                </a:solidFill>
                <a:highlight>
                  <a:srgbClr val="FFF2CC"/>
                </a:highlight>
                <a:latin typeface="Ubuntu"/>
                <a:ea typeface="Ubuntu"/>
                <a:cs typeface="Ubuntu"/>
                <a:sym typeface="Ubuntu"/>
              </a:rPr>
              <a:t>Content of Articles</a:t>
            </a:r>
            <a:endParaRPr sz="2000">
              <a:solidFill>
                <a:srgbClr val="0B5394"/>
              </a:solidFill>
              <a:highlight>
                <a:srgbClr val="FFF2CC"/>
              </a:highlight>
              <a:latin typeface="Ubuntu"/>
              <a:ea typeface="Ubuntu"/>
              <a:cs typeface="Ubuntu"/>
              <a:sym typeface="Ubuntu"/>
            </a:endParaRPr>
          </a:p>
        </p:txBody>
      </p:sp>
      <p:sp>
        <p:nvSpPr>
          <p:cNvPr id="577" name="Google Shape;577;p72"/>
          <p:cNvSpPr txBox="1"/>
          <p:nvPr/>
        </p:nvSpPr>
        <p:spPr>
          <a:xfrm>
            <a:off x="5381800" y="4325300"/>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1200"/>
              </a:spcBef>
              <a:spcAft>
                <a:spcPts val="1200"/>
              </a:spcAft>
              <a:buNone/>
            </a:pPr>
            <a:r>
              <a:rPr lang="zh-TW" sz="1800">
                <a:solidFill>
                  <a:schemeClr val="dk1"/>
                </a:solidFill>
                <a:highlight>
                  <a:srgbClr val="FFF2CC"/>
                </a:highlight>
                <a:latin typeface="Ubuntu"/>
                <a:ea typeface="Ubuntu"/>
                <a:cs typeface="Ubuntu"/>
                <a:sym typeface="Ubuntu"/>
              </a:rPr>
              <a:t>Comments</a:t>
            </a:r>
            <a:endParaRPr sz="1700">
              <a:solidFill>
                <a:schemeClr val="dk1"/>
              </a:solidFill>
              <a:highlight>
                <a:srgbClr val="FFF2CC"/>
              </a:highlight>
            </a:endParaRPr>
          </a:p>
        </p:txBody>
      </p:sp>
      <p:pic>
        <p:nvPicPr>
          <p:cNvPr id="578" name="Google Shape;578;p72"/>
          <p:cNvPicPr preferRelativeResize="0"/>
          <p:nvPr/>
        </p:nvPicPr>
        <p:blipFill>
          <a:blip r:embed="rId4">
            <a:alphaModFix/>
          </a:blip>
          <a:stretch>
            <a:fillRect/>
          </a:stretch>
        </p:blipFill>
        <p:spPr>
          <a:xfrm>
            <a:off x="991201" y="1360701"/>
            <a:ext cx="3000000" cy="3000000"/>
          </a:xfrm>
          <a:prstGeom prst="roundRect">
            <a:avLst>
              <a:gd fmla="val 16667" name="adj"/>
            </a:avLst>
          </a:prstGeom>
          <a:noFill/>
          <a:ln>
            <a:noFill/>
          </a:ln>
        </p:spPr>
      </p:pic>
      <p:pic>
        <p:nvPicPr>
          <p:cNvPr id="579" name="Google Shape;579;p72"/>
          <p:cNvPicPr preferRelativeResize="0"/>
          <p:nvPr/>
        </p:nvPicPr>
        <p:blipFill>
          <a:blip r:embed="rId5">
            <a:alphaModFix/>
          </a:blip>
          <a:stretch>
            <a:fillRect/>
          </a:stretch>
        </p:blipFill>
        <p:spPr>
          <a:xfrm>
            <a:off x="5381800" y="1396751"/>
            <a:ext cx="3000000" cy="3000000"/>
          </a:xfrm>
          <a:prstGeom prst="roundRect">
            <a:avLst>
              <a:gd fmla="val 16667" name="adj"/>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3" name="Shape 583"/>
        <p:cNvGrpSpPr/>
        <p:nvPr/>
      </p:nvGrpSpPr>
      <p:grpSpPr>
        <a:xfrm>
          <a:off x="0" y="0"/>
          <a:ext cx="0" cy="0"/>
          <a:chOff x="0" y="0"/>
          <a:chExt cx="0" cy="0"/>
        </a:xfrm>
      </p:grpSpPr>
      <p:pic>
        <p:nvPicPr>
          <p:cNvPr id="584" name="Google Shape;584;p73"/>
          <p:cNvPicPr preferRelativeResize="0"/>
          <p:nvPr/>
        </p:nvPicPr>
        <p:blipFill>
          <a:blip r:embed="rId3">
            <a:alphaModFix amt="90000"/>
          </a:blip>
          <a:stretch>
            <a:fillRect/>
          </a:stretch>
        </p:blipFill>
        <p:spPr>
          <a:xfrm>
            <a:off x="183600" y="759600"/>
            <a:ext cx="3780000" cy="129600"/>
          </a:xfrm>
          <a:prstGeom prst="rect">
            <a:avLst/>
          </a:prstGeom>
          <a:noFill/>
          <a:ln>
            <a:noFill/>
          </a:ln>
        </p:spPr>
      </p:pic>
      <p:sp>
        <p:nvSpPr>
          <p:cNvPr id="585" name="Google Shape;585;p7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b="1" lang="zh-TW" sz="2400">
                <a:latin typeface="Ubuntu"/>
                <a:ea typeface="Ubuntu"/>
                <a:cs typeface="Ubuntu"/>
                <a:sym typeface="Ubuntu"/>
              </a:rPr>
              <a:t>Outcome-</a:t>
            </a:r>
            <a:r>
              <a:rPr lang="zh-TW" sz="1800">
                <a:latin typeface="Ubuntu"/>
                <a:ea typeface="Ubuntu"/>
                <a:cs typeface="Ubuntu"/>
                <a:sym typeface="Ubuntu"/>
              </a:rPr>
              <a:t>Kuo Hsing-Chun (郭婞淳)</a:t>
            </a:r>
            <a:endParaRPr sz="2000">
              <a:latin typeface="Ubuntu"/>
              <a:ea typeface="Ubuntu"/>
              <a:cs typeface="Ubuntu"/>
              <a:sym typeface="Ubuntu"/>
            </a:endParaRPr>
          </a:p>
        </p:txBody>
      </p:sp>
      <p:sp>
        <p:nvSpPr>
          <p:cNvPr id="586" name="Google Shape;586;p73"/>
          <p:cNvSpPr txBox="1"/>
          <p:nvPr/>
        </p:nvSpPr>
        <p:spPr>
          <a:xfrm>
            <a:off x="1214700" y="4396750"/>
            <a:ext cx="2553000" cy="461700"/>
          </a:xfrm>
          <a:prstGeom prst="rect">
            <a:avLst/>
          </a:prstGeom>
          <a:noFill/>
          <a:ln>
            <a:noFill/>
          </a:ln>
        </p:spPr>
        <p:txBody>
          <a:bodyPr anchorCtr="0" anchor="t" bIns="91425" lIns="91425" spcFirstLastPara="1" rIns="91425" wrap="square" tIns="91425">
            <a:spAutoFit/>
          </a:bodyPr>
          <a:lstStyle/>
          <a:p>
            <a:pPr indent="0" lvl="0" marL="0" rtl="0" algn="ctr">
              <a:spcBef>
                <a:spcPts val="1200"/>
              </a:spcBef>
              <a:spcAft>
                <a:spcPts val="1200"/>
              </a:spcAft>
              <a:buNone/>
            </a:pPr>
            <a:r>
              <a:rPr lang="zh-TW" sz="1800">
                <a:solidFill>
                  <a:srgbClr val="0E101A"/>
                </a:solidFill>
                <a:highlight>
                  <a:srgbClr val="FFF2CC"/>
                </a:highlight>
                <a:latin typeface="Ubuntu"/>
                <a:ea typeface="Ubuntu"/>
                <a:cs typeface="Ubuntu"/>
                <a:sym typeface="Ubuntu"/>
              </a:rPr>
              <a:t>Content of Articles</a:t>
            </a:r>
            <a:endParaRPr sz="2000">
              <a:solidFill>
                <a:srgbClr val="0B5394"/>
              </a:solidFill>
              <a:highlight>
                <a:srgbClr val="FFF2CC"/>
              </a:highlight>
              <a:latin typeface="Ubuntu"/>
              <a:ea typeface="Ubuntu"/>
              <a:cs typeface="Ubuntu"/>
              <a:sym typeface="Ubuntu"/>
            </a:endParaRPr>
          </a:p>
        </p:txBody>
      </p:sp>
      <p:sp>
        <p:nvSpPr>
          <p:cNvPr id="587" name="Google Shape;587;p73"/>
          <p:cNvSpPr txBox="1"/>
          <p:nvPr/>
        </p:nvSpPr>
        <p:spPr>
          <a:xfrm>
            <a:off x="5381800" y="4325300"/>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1200"/>
              </a:spcBef>
              <a:spcAft>
                <a:spcPts val="1200"/>
              </a:spcAft>
              <a:buNone/>
            </a:pPr>
            <a:r>
              <a:rPr lang="zh-TW" sz="1800">
                <a:solidFill>
                  <a:schemeClr val="dk1"/>
                </a:solidFill>
                <a:highlight>
                  <a:srgbClr val="FFF2CC"/>
                </a:highlight>
                <a:latin typeface="Ubuntu"/>
                <a:ea typeface="Ubuntu"/>
                <a:cs typeface="Ubuntu"/>
                <a:sym typeface="Ubuntu"/>
              </a:rPr>
              <a:t>Comments</a:t>
            </a:r>
            <a:endParaRPr sz="1700">
              <a:solidFill>
                <a:schemeClr val="dk1"/>
              </a:solidFill>
              <a:highlight>
                <a:srgbClr val="FFF2CC"/>
              </a:highlight>
            </a:endParaRPr>
          </a:p>
        </p:txBody>
      </p:sp>
      <p:pic>
        <p:nvPicPr>
          <p:cNvPr id="588" name="Google Shape;588;p73"/>
          <p:cNvPicPr preferRelativeResize="0"/>
          <p:nvPr/>
        </p:nvPicPr>
        <p:blipFill>
          <a:blip r:embed="rId4">
            <a:alphaModFix/>
          </a:blip>
          <a:stretch>
            <a:fillRect/>
          </a:stretch>
        </p:blipFill>
        <p:spPr>
          <a:xfrm>
            <a:off x="1132200" y="1537750"/>
            <a:ext cx="2718000" cy="2718000"/>
          </a:xfrm>
          <a:prstGeom prst="roundRect">
            <a:avLst>
              <a:gd fmla="val 16667" name="adj"/>
            </a:avLst>
          </a:prstGeom>
          <a:noFill/>
          <a:ln>
            <a:noFill/>
          </a:ln>
        </p:spPr>
      </p:pic>
      <p:pic>
        <p:nvPicPr>
          <p:cNvPr id="589" name="Google Shape;589;p73"/>
          <p:cNvPicPr preferRelativeResize="0"/>
          <p:nvPr/>
        </p:nvPicPr>
        <p:blipFill>
          <a:blip r:embed="rId5">
            <a:alphaModFix/>
          </a:blip>
          <a:stretch>
            <a:fillRect/>
          </a:stretch>
        </p:blipFill>
        <p:spPr>
          <a:xfrm>
            <a:off x="5522800" y="1537750"/>
            <a:ext cx="2718000" cy="2718000"/>
          </a:xfrm>
          <a:prstGeom prst="roundRect">
            <a:avLst>
              <a:gd fmla="val 16667" name="adj"/>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3" name="Shape 593"/>
        <p:cNvGrpSpPr/>
        <p:nvPr/>
      </p:nvGrpSpPr>
      <p:grpSpPr>
        <a:xfrm>
          <a:off x="0" y="0"/>
          <a:ext cx="0" cy="0"/>
          <a:chOff x="0" y="0"/>
          <a:chExt cx="0" cy="0"/>
        </a:xfrm>
      </p:grpSpPr>
      <p:pic>
        <p:nvPicPr>
          <p:cNvPr id="594" name="Google Shape;594;p74"/>
          <p:cNvPicPr preferRelativeResize="0"/>
          <p:nvPr/>
        </p:nvPicPr>
        <p:blipFill>
          <a:blip r:embed="rId3">
            <a:alphaModFix amt="90000"/>
          </a:blip>
          <a:stretch>
            <a:fillRect/>
          </a:stretch>
        </p:blipFill>
        <p:spPr>
          <a:xfrm>
            <a:off x="183600" y="759600"/>
            <a:ext cx="3780000" cy="129600"/>
          </a:xfrm>
          <a:prstGeom prst="rect">
            <a:avLst/>
          </a:prstGeom>
          <a:noFill/>
          <a:ln>
            <a:noFill/>
          </a:ln>
        </p:spPr>
      </p:pic>
      <p:sp>
        <p:nvSpPr>
          <p:cNvPr id="595" name="Google Shape;595;p7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b="1" lang="zh-TW" sz="2400">
                <a:latin typeface="Ubuntu"/>
                <a:ea typeface="Ubuntu"/>
                <a:cs typeface="Ubuntu"/>
                <a:sym typeface="Ubuntu"/>
              </a:rPr>
              <a:t>Outcome-</a:t>
            </a:r>
            <a:r>
              <a:rPr lang="zh-TW" sz="1800">
                <a:solidFill>
                  <a:srgbClr val="0E101A"/>
                </a:solidFill>
                <a:latin typeface="Ubuntu"/>
                <a:ea typeface="Ubuntu"/>
                <a:cs typeface="Ubuntu"/>
                <a:sym typeface="Ubuntu"/>
              </a:rPr>
              <a:t>Lee Chih-Kai (李智凱)</a:t>
            </a:r>
            <a:endParaRPr sz="2000">
              <a:latin typeface="Ubuntu"/>
              <a:ea typeface="Ubuntu"/>
              <a:cs typeface="Ubuntu"/>
              <a:sym typeface="Ubuntu"/>
            </a:endParaRPr>
          </a:p>
        </p:txBody>
      </p:sp>
      <p:sp>
        <p:nvSpPr>
          <p:cNvPr id="596" name="Google Shape;596;p74"/>
          <p:cNvSpPr txBox="1"/>
          <p:nvPr/>
        </p:nvSpPr>
        <p:spPr>
          <a:xfrm>
            <a:off x="1214700" y="4396750"/>
            <a:ext cx="2553000" cy="461700"/>
          </a:xfrm>
          <a:prstGeom prst="rect">
            <a:avLst/>
          </a:prstGeom>
          <a:noFill/>
          <a:ln>
            <a:noFill/>
          </a:ln>
        </p:spPr>
        <p:txBody>
          <a:bodyPr anchorCtr="0" anchor="t" bIns="91425" lIns="91425" spcFirstLastPara="1" rIns="91425" wrap="square" tIns="91425">
            <a:spAutoFit/>
          </a:bodyPr>
          <a:lstStyle/>
          <a:p>
            <a:pPr indent="0" lvl="0" marL="0" rtl="0" algn="ctr">
              <a:spcBef>
                <a:spcPts val="1200"/>
              </a:spcBef>
              <a:spcAft>
                <a:spcPts val="1200"/>
              </a:spcAft>
              <a:buNone/>
            </a:pPr>
            <a:r>
              <a:rPr lang="zh-TW" sz="1800">
                <a:solidFill>
                  <a:srgbClr val="0E101A"/>
                </a:solidFill>
                <a:highlight>
                  <a:srgbClr val="FFF2CC"/>
                </a:highlight>
                <a:latin typeface="Ubuntu"/>
                <a:ea typeface="Ubuntu"/>
                <a:cs typeface="Ubuntu"/>
                <a:sym typeface="Ubuntu"/>
              </a:rPr>
              <a:t>Content of Articles</a:t>
            </a:r>
            <a:endParaRPr sz="2000">
              <a:solidFill>
                <a:srgbClr val="0B5394"/>
              </a:solidFill>
              <a:highlight>
                <a:srgbClr val="FFF2CC"/>
              </a:highlight>
              <a:latin typeface="Ubuntu"/>
              <a:ea typeface="Ubuntu"/>
              <a:cs typeface="Ubuntu"/>
              <a:sym typeface="Ubuntu"/>
            </a:endParaRPr>
          </a:p>
        </p:txBody>
      </p:sp>
      <p:sp>
        <p:nvSpPr>
          <p:cNvPr id="597" name="Google Shape;597;p74"/>
          <p:cNvSpPr txBox="1"/>
          <p:nvPr/>
        </p:nvSpPr>
        <p:spPr>
          <a:xfrm>
            <a:off x="5381800" y="4325300"/>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1200"/>
              </a:spcBef>
              <a:spcAft>
                <a:spcPts val="1200"/>
              </a:spcAft>
              <a:buNone/>
            </a:pPr>
            <a:r>
              <a:rPr lang="zh-TW" sz="1800">
                <a:solidFill>
                  <a:schemeClr val="dk1"/>
                </a:solidFill>
                <a:highlight>
                  <a:srgbClr val="FFF2CC"/>
                </a:highlight>
                <a:latin typeface="Ubuntu"/>
                <a:ea typeface="Ubuntu"/>
                <a:cs typeface="Ubuntu"/>
                <a:sym typeface="Ubuntu"/>
              </a:rPr>
              <a:t>Comments</a:t>
            </a:r>
            <a:endParaRPr sz="1700">
              <a:solidFill>
                <a:schemeClr val="dk1"/>
              </a:solidFill>
              <a:highlight>
                <a:srgbClr val="FFF2CC"/>
              </a:highlight>
            </a:endParaRPr>
          </a:p>
        </p:txBody>
      </p:sp>
      <p:pic>
        <p:nvPicPr>
          <p:cNvPr id="598" name="Google Shape;598;p74"/>
          <p:cNvPicPr preferRelativeResize="0"/>
          <p:nvPr/>
        </p:nvPicPr>
        <p:blipFill>
          <a:blip r:embed="rId4">
            <a:alphaModFix/>
          </a:blip>
          <a:stretch>
            <a:fillRect/>
          </a:stretch>
        </p:blipFill>
        <p:spPr>
          <a:xfrm>
            <a:off x="208650" y="1490500"/>
            <a:ext cx="4565100" cy="2812500"/>
          </a:xfrm>
          <a:prstGeom prst="roundRect">
            <a:avLst>
              <a:gd fmla="val 16667" name="adj"/>
            </a:avLst>
          </a:prstGeom>
          <a:noFill/>
          <a:ln>
            <a:noFill/>
          </a:ln>
        </p:spPr>
      </p:pic>
      <p:pic>
        <p:nvPicPr>
          <p:cNvPr id="599" name="Google Shape;599;p74"/>
          <p:cNvPicPr preferRelativeResize="0"/>
          <p:nvPr/>
        </p:nvPicPr>
        <p:blipFill rotWithShape="1">
          <a:blip r:embed="rId5">
            <a:alphaModFix/>
          </a:blip>
          <a:srcRect b="7350" l="5208" r="7699" t="7673"/>
          <a:stretch/>
        </p:blipFill>
        <p:spPr>
          <a:xfrm>
            <a:off x="4834150" y="1666000"/>
            <a:ext cx="4095300" cy="2461500"/>
          </a:xfrm>
          <a:prstGeom prst="roundRect">
            <a:avLst>
              <a:gd fmla="val 16667" name="adj"/>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3" name="Shape 603"/>
        <p:cNvGrpSpPr/>
        <p:nvPr/>
      </p:nvGrpSpPr>
      <p:grpSpPr>
        <a:xfrm>
          <a:off x="0" y="0"/>
          <a:ext cx="0" cy="0"/>
          <a:chOff x="0" y="0"/>
          <a:chExt cx="0" cy="0"/>
        </a:xfrm>
      </p:grpSpPr>
      <p:pic>
        <p:nvPicPr>
          <p:cNvPr id="604" name="Google Shape;604;p75"/>
          <p:cNvPicPr preferRelativeResize="0"/>
          <p:nvPr/>
        </p:nvPicPr>
        <p:blipFill>
          <a:blip r:embed="rId3">
            <a:alphaModFix amt="90000"/>
          </a:blip>
          <a:stretch>
            <a:fillRect/>
          </a:stretch>
        </p:blipFill>
        <p:spPr>
          <a:xfrm>
            <a:off x="183600" y="759600"/>
            <a:ext cx="3780000" cy="129600"/>
          </a:xfrm>
          <a:prstGeom prst="rect">
            <a:avLst/>
          </a:prstGeom>
          <a:noFill/>
          <a:ln>
            <a:noFill/>
          </a:ln>
        </p:spPr>
      </p:pic>
      <p:sp>
        <p:nvSpPr>
          <p:cNvPr id="605" name="Google Shape;605;p7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b="1" lang="zh-TW" sz="2400">
                <a:latin typeface="Ubuntu"/>
                <a:ea typeface="Ubuntu"/>
                <a:cs typeface="Ubuntu"/>
                <a:sym typeface="Ubuntu"/>
              </a:rPr>
              <a:t>Outcome-</a:t>
            </a:r>
            <a:r>
              <a:rPr lang="zh-TW" sz="1800">
                <a:solidFill>
                  <a:srgbClr val="0E101A"/>
                </a:solidFill>
                <a:latin typeface="Ubuntu"/>
                <a:ea typeface="Ubuntu"/>
                <a:cs typeface="Ubuntu"/>
                <a:sym typeface="Ubuntu"/>
              </a:rPr>
              <a:t>Yang Yung-wei (楊勇緯)</a:t>
            </a:r>
            <a:endParaRPr sz="2000">
              <a:latin typeface="Ubuntu"/>
              <a:ea typeface="Ubuntu"/>
              <a:cs typeface="Ubuntu"/>
              <a:sym typeface="Ubuntu"/>
            </a:endParaRPr>
          </a:p>
        </p:txBody>
      </p:sp>
      <p:sp>
        <p:nvSpPr>
          <p:cNvPr id="606" name="Google Shape;606;p75"/>
          <p:cNvSpPr txBox="1"/>
          <p:nvPr/>
        </p:nvSpPr>
        <p:spPr>
          <a:xfrm>
            <a:off x="1214700" y="4396750"/>
            <a:ext cx="2553000" cy="461700"/>
          </a:xfrm>
          <a:prstGeom prst="rect">
            <a:avLst/>
          </a:prstGeom>
          <a:noFill/>
          <a:ln>
            <a:noFill/>
          </a:ln>
        </p:spPr>
        <p:txBody>
          <a:bodyPr anchorCtr="0" anchor="t" bIns="91425" lIns="91425" spcFirstLastPara="1" rIns="91425" wrap="square" tIns="91425">
            <a:spAutoFit/>
          </a:bodyPr>
          <a:lstStyle/>
          <a:p>
            <a:pPr indent="0" lvl="0" marL="0" rtl="0" algn="ctr">
              <a:spcBef>
                <a:spcPts val="1200"/>
              </a:spcBef>
              <a:spcAft>
                <a:spcPts val="1200"/>
              </a:spcAft>
              <a:buNone/>
            </a:pPr>
            <a:r>
              <a:rPr lang="zh-TW" sz="1800">
                <a:solidFill>
                  <a:srgbClr val="0E101A"/>
                </a:solidFill>
                <a:highlight>
                  <a:srgbClr val="FFF2CC"/>
                </a:highlight>
                <a:latin typeface="Ubuntu"/>
                <a:ea typeface="Ubuntu"/>
                <a:cs typeface="Ubuntu"/>
                <a:sym typeface="Ubuntu"/>
              </a:rPr>
              <a:t>Content of Articles</a:t>
            </a:r>
            <a:endParaRPr sz="2000">
              <a:solidFill>
                <a:srgbClr val="0B5394"/>
              </a:solidFill>
              <a:highlight>
                <a:srgbClr val="FFF2CC"/>
              </a:highlight>
              <a:latin typeface="Ubuntu"/>
              <a:ea typeface="Ubuntu"/>
              <a:cs typeface="Ubuntu"/>
              <a:sym typeface="Ubuntu"/>
            </a:endParaRPr>
          </a:p>
        </p:txBody>
      </p:sp>
      <p:sp>
        <p:nvSpPr>
          <p:cNvPr id="607" name="Google Shape;607;p75"/>
          <p:cNvSpPr txBox="1"/>
          <p:nvPr/>
        </p:nvSpPr>
        <p:spPr>
          <a:xfrm>
            <a:off x="5381800" y="4325300"/>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1200"/>
              </a:spcBef>
              <a:spcAft>
                <a:spcPts val="1200"/>
              </a:spcAft>
              <a:buNone/>
            </a:pPr>
            <a:r>
              <a:rPr lang="zh-TW" sz="1800">
                <a:solidFill>
                  <a:schemeClr val="dk1"/>
                </a:solidFill>
                <a:highlight>
                  <a:srgbClr val="FFF2CC"/>
                </a:highlight>
                <a:latin typeface="Ubuntu"/>
                <a:ea typeface="Ubuntu"/>
                <a:cs typeface="Ubuntu"/>
                <a:sym typeface="Ubuntu"/>
              </a:rPr>
              <a:t>Comments</a:t>
            </a:r>
            <a:endParaRPr sz="1700">
              <a:solidFill>
                <a:schemeClr val="dk1"/>
              </a:solidFill>
              <a:highlight>
                <a:srgbClr val="FFF2CC"/>
              </a:highlight>
            </a:endParaRPr>
          </a:p>
        </p:txBody>
      </p:sp>
      <p:pic>
        <p:nvPicPr>
          <p:cNvPr id="608" name="Google Shape;608;p75"/>
          <p:cNvPicPr preferRelativeResize="0"/>
          <p:nvPr/>
        </p:nvPicPr>
        <p:blipFill>
          <a:blip r:embed="rId4">
            <a:alphaModFix/>
          </a:blip>
          <a:stretch>
            <a:fillRect/>
          </a:stretch>
        </p:blipFill>
        <p:spPr>
          <a:xfrm>
            <a:off x="5358400" y="1373350"/>
            <a:ext cx="3046800" cy="3046800"/>
          </a:xfrm>
          <a:prstGeom prst="roundRect">
            <a:avLst>
              <a:gd fmla="val 16667" name="adj"/>
            </a:avLst>
          </a:prstGeom>
          <a:noFill/>
          <a:ln>
            <a:noFill/>
          </a:ln>
        </p:spPr>
      </p:pic>
      <p:pic>
        <p:nvPicPr>
          <p:cNvPr id="609" name="Google Shape;609;p75"/>
          <p:cNvPicPr preferRelativeResize="0"/>
          <p:nvPr/>
        </p:nvPicPr>
        <p:blipFill>
          <a:blip r:embed="rId5">
            <a:alphaModFix/>
          </a:blip>
          <a:stretch>
            <a:fillRect/>
          </a:stretch>
        </p:blipFill>
        <p:spPr>
          <a:xfrm>
            <a:off x="1084948" y="1490498"/>
            <a:ext cx="2812500" cy="2812500"/>
          </a:xfrm>
          <a:prstGeom prst="roundRect">
            <a:avLst>
              <a:gd fmla="val 16667" name="adj"/>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76"/>
          <p:cNvSpPr txBox="1"/>
          <p:nvPr>
            <p:ph type="title"/>
          </p:nvPr>
        </p:nvSpPr>
        <p:spPr>
          <a:xfrm>
            <a:off x="311700" y="276037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zh-TW" sz="3000">
                <a:latin typeface="Ubuntu"/>
                <a:ea typeface="Ubuntu"/>
                <a:cs typeface="Ubuntu"/>
                <a:sym typeface="Ubuntu"/>
              </a:rPr>
              <a:t>See you on 4/12 !</a:t>
            </a:r>
            <a:endParaRPr b="1" sz="3000">
              <a:latin typeface="Ubuntu"/>
              <a:ea typeface="Ubuntu"/>
              <a:cs typeface="Ubuntu"/>
              <a:sym typeface="Ubuntu"/>
            </a:endParaRPr>
          </a:p>
        </p:txBody>
      </p:sp>
      <p:sp>
        <p:nvSpPr>
          <p:cNvPr id="615" name="Google Shape;615;p76"/>
          <p:cNvSpPr txBox="1"/>
          <p:nvPr>
            <p:ph type="title"/>
          </p:nvPr>
        </p:nvSpPr>
        <p:spPr>
          <a:xfrm>
            <a:off x="311700" y="1826825"/>
            <a:ext cx="8520600" cy="5727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zh-TW" sz="7200">
                <a:latin typeface="Ubuntu"/>
                <a:ea typeface="Ubuntu"/>
                <a:cs typeface="Ubuntu"/>
                <a:sym typeface="Ubuntu"/>
              </a:rPr>
              <a:t>Thank you</a:t>
            </a:r>
            <a:endParaRPr b="1" sz="7200">
              <a:latin typeface="Ubuntu"/>
              <a:ea typeface="Ubuntu"/>
              <a:cs typeface="Ubuntu"/>
              <a:sym typeface="Ubuntu"/>
            </a:endParaRPr>
          </a:p>
        </p:txBody>
      </p:sp>
      <p:sp>
        <p:nvSpPr>
          <p:cNvPr id="616" name="Google Shape;616;p76"/>
          <p:cNvSpPr/>
          <p:nvPr/>
        </p:nvSpPr>
        <p:spPr>
          <a:xfrm>
            <a:off x="-71200" y="-53400"/>
            <a:ext cx="9215100" cy="5196900"/>
          </a:xfrm>
          <a:prstGeom prst="rect">
            <a:avLst/>
          </a:prstGeom>
          <a:solidFill>
            <a:srgbClr val="31A0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7" name="Google Shape;617;p76"/>
          <p:cNvCxnSpPr/>
          <p:nvPr/>
        </p:nvCxnSpPr>
        <p:spPr>
          <a:xfrm>
            <a:off x="-89000" y="1032250"/>
            <a:ext cx="9237000" cy="0"/>
          </a:xfrm>
          <a:prstGeom prst="straightConnector1">
            <a:avLst/>
          </a:prstGeom>
          <a:noFill/>
          <a:ln cap="flat" cmpd="sng" w="228600">
            <a:solidFill>
              <a:schemeClr val="lt1"/>
            </a:solidFill>
            <a:prstDash val="solid"/>
            <a:round/>
            <a:headEnd len="med" w="med" type="none"/>
            <a:tailEnd len="med" w="med" type="none"/>
          </a:ln>
        </p:spPr>
      </p:cxnSp>
      <p:cxnSp>
        <p:nvCxnSpPr>
          <p:cNvPr id="618" name="Google Shape;618;p76"/>
          <p:cNvCxnSpPr/>
          <p:nvPr/>
        </p:nvCxnSpPr>
        <p:spPr>
          <a:xfrm>
            <a:off x="1948825" y="1023350"/>
            <a:ext cx="0" cy="4120200"/>
          </a:xfrm>
          <a:prstGeom prst="straightConnector1">
            <a:avLst/>
          </a:prstGeom>
          <a:noFill/>
          <a:ln cap="flat" cmpd="sng" w="228600">
            <a:solidFill>
              <a:schemeClr val="lt1"/>
            </a:solidFill>
            <a:prstDash val="solid"/>
            <a:round/>
            <a:headEnd len="med" w="med" type="none"/>
            <a:tailEnd len="med" w="med" type="none"/>
          </a:ln>
        </p:spPr>
      </p:cxnSp>
      <p:sp>
        <p:nvSpPr>
          <p:cNvPr id="619" name="Google Shape;619;p76"/>
          <p:cNvSpPr/>
          <p:nvPr/>
        </p:nvSpPr>
        <p:spPr>
          <a:xfrm>
            <a:off x="3600000" y="972000"/>
            <a:ext cx="144000" cy="1440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76"/>
          <p:cNvSpPr txBox="1"/>
          <p:nvPr>
            <p:ph type="title"/>
          </p:nvPr>
        </p:nvSpPr>
        <p:spPr>
          <a:xfrm>
            <a:off x="2279475" y="1750400"/>
            <a:ext cx="6291300" cy="5727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zh-TW" sz="10000">
                <a:solidFill>
                  <a:schemeClr val="lt1"/>
                </a:solidFill>
                <a:latin typeface="Ubuntu"/>
                <a:ea typeface="Ubuntu"/>
                <a:cs typeface="Ubuntu"/>
                <a:sym typeface="Ubuntu"/>
              </a:rPr>
              <a:t>hank You</a:t>
            </a:r>
            <a:endParaRPr b="1" sz="10000">
              <a:solidFill>
                <a:schemeClr val="lt1"/>
              </a:solidFill>
              <a:latin typeface="Ubuntu"/>
              <a:ea typeface="Ubuntu"/>
              <a:cs typeface="Ubuntu"/>
              <a:sym typeface="Ubuntu"/>
            </a:endParaRPr>
          </a:p>
        </p:txBody>
      </p:sp>
      <p:sp>
        <p:nvSpPr>
          <p:cNvPr id="621" name="Google Shape;621;p76"/>
          <p:cNvSpPr txBox="1"/>
          <p:nvPr>
            <p:ph type="title"/>
          </p:nvPr>
        </p:nvSpPr>
        <p:spPr>
          <a:xfrm>
            <a:off x="2373475" y="2912800"/>
            <a:ext cx="6291300" cy="5727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zh-TW" sz="3600">
                <a:solidFill>
                  <a:srgbClr val="CCCCCC"/>
                </a:solidFill>
                <a:latin typeface="Ubuntu"/>
                <a:ea typeface="Ubuntu"/>
                <a:cs typeface="Ubuntu"/>
                <a:sym typeface="Ubuntu"/>
              </a:rPr>
              <a:t>See you 6/21 !</a:t>
            </a:r>
            <a:endParaRPr b="1" sz="3600">
              <a:solidFill>
                <a:srgbClr val="CCCCCC"/>
              </a:solidFill>
              <a:latin typeface="Ubuntu"/>
              <a:ea typeface="Ubuntu"/>
              <a:cs typeface="Ubuntu"/>
              <a:sym typeface="Ubuntu"/>
            </a:endParaRPr>
          </a:p>
        </p:txBody>
      </p:sp>
      <p:sp>
        <p:nvSpPr>
          <p:cNvPr id="622" name="Google Shape;622;p76"/>
          <p:cNvSpPr txBox="1"/>
          <p:nvPr>
            <p:ph type="title"/>
          </p:nvPr>
        </p:nvSpPr>
        <p:spPr>
          <a:xfrm>
            <a:off x="152400" y="297675"/>
            <a:ext cx="6291300" cy="5727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zh-TW" sz="3000">
                <a:solidFill>
                  <a:srgbClr val="CCCCCC"/>
                </a:solidFill>
                <a:latin typeface="Ubuntu"/>
                <a:ea typeface="Ubuntu"/>
                <a:cs typeface="Ubuntu"/>
                <a:sym typeface="Ubuntu"/>
              </a:rPr>
              <a:t>Group 5</a:t>
            </a:r>
            <a:endParaRPr sz="3000">
              <a:solidFill>
                <a:srgbClr val="CCCCCC"/>
              </a:solidFill>
              <a:latin typeface="Ubuntu"/>
              <a:ea typeface="Ubuntu"/>
              <a:cs typeface="Ubuntu"/>
              <a:sym typeface="Ubuntu"/>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3" name="Shape 113"/>
        <p:cNvGrpSpPr/>
        <p:nvPr/>
      </p:nvGrpSpPr>
      <p:grpSpPr>
        <a:xfrm>
          <a:off x="0" y="0"/>
          <a:ext cx="0" cy="0"/>
          <a:chOff x="0" y="0"/>
          <a:chExt cx="0" cy="0"/>
        </a:xfrm>
      </p:grpSpPr>
      <p:sp>
        <p:nvSpPr>
          <p:cNvPr id="114" name="Google Shape;114;p19"/>
          <p:cNvSpPr txBox="1"/>
          <p:nvPr>
            <p:ph type="title"/>
          </p:nvPr>
        </p:nvSpPr>
        <p:spPr>
          <a:xfrm>
            <a:off x="249875" y="9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Adopted Technique</a:t>
            </a:r>
            <a:endParaRPr/>
          </a:p>
        </p:txBody>
      </p:sp>
      <p:sp>
        <p:nvSpPr>
          <p:cNvPr id="115" name="Google Shape;115;p19"/>
          <p:cNvSpPr txBox="1"/>
          <p:nvPr/>
        </p:nvSpPr>
        <p:spPr>
          <a:xfrm>
            <a:off x="504125" y="436275"/>
            <a:ext cx="7915500" cy="3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p>
          <a:p>
            <a:pPr indent="0" lvl="0" marL="0" rtl="0" algn="l">
              <a:spcBef>
                <a:spcPts val="0"/>
              </a:spcBef>
              <a:spcAft>
                <a:spcPts val="0"/>
              </a:spcAft>
              <a:buNone/>
            </a:pPr>
            <a:r>
              <a:rPr b="1" lang="zh-TW" sz="1200"/>
              <a:t>Data Preprocessing  </a:t>
            </a:r>
            <a:endParaRPr b="1" sz="1200"/>
          </a:p>
          <a:p>
            <a:pPr indent="0" lvl="0" marL="0" rtl="0" algn="l">
              <a:spcBef>
                <a:spcPts val="0"/>
              </a:spcBef>
              <a:spcAft>
                <a:spcPts val="0"/>
              </a:spcAft>
              <a:buNone/>
            </a:pPr>
            <a:r>
              <a:rPr lang="zh-TW" sz="1200"/>
              <a:t>Data cleaning ( </a:t>
            </a:r>
            <a:r>
              <a:rPr lang="zh-TW" sz="1200">
                <a:solidFill>
                  <a:schemeClr val="dk1"/>
                </a:solidFill>
              </a:rPr>
              <a:t>stopword + ckip- tokenization </a:t>
            </a:r>
            <a:r>
              <a:rPr lang="zh-TW" sz="1200"/>
              <a:t>) </a:t>
            </a:r>
            <a:endParaRPr sz="1200"/>
          </a:p>
          <a:p>
            <a:pPr indent="0" lvl="0" marL="0" rtl="0" algn="l">
              <a:spcBef>
                <a:spcPts val="0"/>
              </a:spcBef>
              <a:spcAft>
                <a:spcPts val="0"/>
              </a:spcAft>
              <a:buNone/>
            </a:pPr>
            <a:r>
              <a:rPr lang="zh-TW" sz="1200"/>
              <a:t>B4S</a:t>
            </a:r>
            <a:endParaRPr sz="1200"/>
          </a:p>
          <a:p>
            <a:pPr indent="0" lvl="0" marL="0" rtl="0" algn="l">
              <a:spcBef>
                <a:spcPts val="0"/>
              </a:spcBef>
              <a:spcAft>
                <a:spcPts val="0"/>
              </a:spcAft>
              <a:buNone/>
            </a:pPr>
            <a:r>
              <a:rPr lang="zh-TW" sz="1200">
                <a:solidFill>
                  <a:schemeClr val="dk1"/>
                </a:solidFill>
              </a:rPr>
              <a:t>TextCloud</a:t>
            </a:r>
            <a:endParaRPr b="1" sz="1200"/>
          </a:p>
          <a:p>
            <a:pPr indent="0" lvl="0" marL="0" rtl="0" algn="l">
              <a:spcBef>
                <a:spcPts val="0"/>
              </a:spcBef>
              <a:spcAft>
                <a:spcPts val="0"/>
              </a:spcAft>
              <a:buNone/>
            </a:pPr>
            <a:r>
              <a:rPr lang="zh-TW" sz="1200"/>
              <a:t>BERT + Transfer learning</a:t>
            </a:r>
            <a:endParaRPr sz="1200" strike="sngStrike"/>
          </a:p>
          <a:p>
            <a:pPr indent="0" lvl="0" marL="0" rtl="0" algn="l">
              <a:spcBef>
                <a:spcPts val="0"/>
              </a:spcBef>
              <a:spcAft>
                <a:spcPts val="0"/>
              </a:spcAft>
              <a:buNone/>
            </a:pPr>
            <a:r>
              <a:rPr lang="zh-TW" sz="1200">
                <a:solidFill>
                  <a:srgbClr val="674EA7"/>
                </a:solidFill>
              </a:rPr>
              <a:t>Ruled Based Sentiment analysis</a:t>
            </a:r>
            <a:r>
              <a:rPr b="1" lang="zh-TW" sz="1200"/>
              <a:t>  </a:t>
            </a:r>
            <a:r>
              <a:rPr lang="zh-TW" sz="1200">
                <a:solidFill>
                  <a:srgbClr val="674EA7"/>
                </a:solidFill>
              </a:rPr>
              <a:t>Keymoji </a:t>
            </a:r>
            <a:r>
              <a:rPr b="1" lang="zh-TW" sz="1200">
                <a:solidFill>
                  <a:srgbClr val="674EA7"/>
                </a:solidFill>
              </a:rPr>
              <a:t>  </a:t>
            </a:r>
            <a:endParaRPr b="1" sz="1200">
              <a:solidFill>
                <a:srgbClr val="674EA7"/>
              </a:solidFill>
            </a:endParaRPr>
          </a:p>
          <a:p>
            <a:pPr indent="0" lvl="0" marL="0" rtl="0" algn="l">
              <a:spcBef>
                <a:spcPts val="0"/>
              </a:spcBef>
              <a:spcAft>
                <a:spcPts val="0"/>
              </a:spcAft>
              <a:buNone/>
            </a:pPr>
            <a:r>
              <a:t/>
            </a:r>
            <a:endParaRPr sz="1200">
              <a:solidFill>
                <a:srgbClr val="674EA7"/>
              </a:solidFill>
            </a:endParaRPr>
          </a:p>
          <a:p>
            <a:pPr indent="0" lvl="0" marL="0" rtl="0" algn="l">
              <a:spcBef>
                <a:spcPts val="0"/>
              </a:spcBef>
              <a:spcAft>
                <a:spcPts val="0"/>
              </a:spcAft>
              <a:buNone/>
            </a:pPr>
            <a:r>
              <a:rPr lang="zh-TW" sz="1200">
                <a:solidFill>
                  <a:srgbClr val="674EA7"/>
                </a:solidFill>
              </a:rPr>
              <a:t>Model selection</a:t>
            </a:r>
            <a:endParaRPr sz="1200">
              <a:solidFill>
                <a:srgbClr val="674EA7"/>
              </a:solidFill>
            </a:endParaRPr>
          </a:p>
          <a:p>
            <a:pPr indent="0" lvl="0" marL="0" rtl="0" algn="l">
              <a:spcBef>
                <a:spcPts val="0"/>
              </a:spcBef>
              <a:spcAft>
                <a:spcPts val="0"/>
              </a:spcAft>
              <a:buNone/>
            </a:pPr>
            <a:r>
              <a:rPr lang="zh-TW" sz="1200">
                <a:solidFill>
                  <a:srgbClr val="674EA7"/>
                </a:solidFill>
              </a:rPr>
              <a:t>Adaboost (Boosting + learning rate) </a:t>
            </a:r>
            <a:r>
              <a:rPr lang="zh-TW" sz="1200">
                <a:solidFill>
                  <a:srgbClr val="E69138"/>
                </a:solidFill>
              </a:rPr>
              <a:t> ®     RMSE     but 起伏小 ok </a:t>
            </a:r>
            <a:endParaRPr sz="1200">
              <a:solidFill>
                <a:srgbClr val="674EA7"/>
              </a:solidFill>
            </a:endParaRPr>
          </a:p>
          <a:p>
            <a:pPr indent="0" lvl="0" marL="0" rtl="0" algn="l">
              <a:spcBef>
                <a:spcPts val="0"/>
              </a:spcBef>
              <a:spcAft>
                <a:spcPts val="0"/>
              </a:spcAft>
              <a:buNone/>
            </a:pPr>
            <a:r>
              <a:rPr lang="zh-TW" sz="1200">
                <a:solidFill>
                  <a:srgbClr val="674EA7"/>
                </a:solidFill>
              </a:rPr>
              <a:t>Bagging  </a:t>
            </a:r>
            <a:r>
              <a:rPr lang="zh-TW" sz="1200">
                <a:solidFill>
                  <a:srgbClr val="E69138"/>
                </a:solidFill>
              </a:rPr>
              <a:t>  ®   RMSE起伏大  採用 ok</a:t>
            </a:r>
            <a:endParaRPr sz="1200">
              <a:solidFill>
                <a:srgbClr val="674EA7"/>
              </a:solidFill>
            </a:endParaRPr>
          </a:p>
          <a:p>
            <a:pPr indent="0" lvl="0" marL="0" rtl="0" algn="l">
              <a:spcBef>
                <a:spcPts val="0"/>
              </a:spcBef>
              <a:spcAft>
                <a:spcPts val="0"/>
              </a:spcAft>
              <a:buNone/>
            </a:pPr>
            <a:r>
              <a:rPr lang="zh-TW" sz="1200">
                <a:solidFill>
                  <a:srgbClr val="674EA7"/>
                </a:solidFill>
              </a:rPr>
              <a:t>Decision Tree</a:t>
            </a:r>
            <a:endParaRPr sz="1200">
              <a:solidFill>
                <a:srgbClr val="674EA7"/>
              </a:solidFill>
            </a:endParaRPr>
          </a:p>
          <a:p>
            <a:pPr indent="0" lvl="0" marL="0" rtl="0" algn="l">
              <a:spcBef>
                <a:spcPts val="0"/>
              </a:spcBef>
              <a:spcAft>
                <a:spcPts val="0"/>
              </a:spcAft>
              <a:buNone/>
            </a:pPr>
            <a:r>
              <a:rPr lang="zh-TW" sz="1200">
                <a:solidFill>
                  <a:srgbClr val="674EA7"/>
                </a:solidFill>
              </a:rPr>
              <a:t>k-fold Validation</a:t>
            </a:r>
            <a:endParaRPr sz="1200">
              <a:solidFill>
                <a:srgbClr val="E69138"/>
              </a:solidFill>
            </a:endParaRPr>
          </a:p>
          <a:p>
            <a:pPr indent="0" lvl="0" marL="0" rtl="0" algn="l">
              <a:spcBef>
                <a:spcPts val="0"/>
              </a:spcBef>
              <a:spcAft>
                <a:spcPts val="0"/>
              </a:spcAft>
              <a:buNone/>
            </a:pPr>
            <a:r>
              <a:t/>
            </a:r>
            <a:endParaRPr sz="1200">
              <a:solidFill>
                <a:srgbClr val="E69138"/>
              </a:solidFill>
            </a:endParaRPr>
          </a:p>
          <a:p>
            <a:pPr indent="0" lvl="0" marL="0" rtl="0" algn="l">
              <a:spcBef>
                <a:spcPts val="0"/>
              </a:spcBef>
              <a:spcAft>
                <a:spcPts val="0"/>
              </a:spcAft>
              <a:buNone/>
            </a:pPr>
            <a:r>
              <a:rPr lang="zh-TW" sz="1200">
                <a:solidFill>
                  <a:schemeClr val="dk1"/>
                </a:solidFill>
              </a:rPr>
              <a:t>Random Forest</a:t>
            </a:r>
            <a:endParaRPr sz="1200">
              <a:solidFill>
                <a:srgbClr val="3D85C6"/>
              </a:solidFill>
            </a:endParaRPr>
          </a:p>
          <a:p>
            <a:pPr indent="0" lvl="0" marL="0" rtl="0" algn="l">
              <a:spcBef>
                <a:spcPts val="0"/>
              </a:spcBef>
              <a:spcAft>
                <a:spcPts val="0"/>
              </a:spcAft>
              <a:buNone/>
            </a:pPr>
            <a:r>
              <a:t/>
            </a:r>
            <a:endParaRPr sz="1200">
              <a:solidFill>
                <a:srgbClr val="3D85C6"/>
              </a:solidFill>
            </a:endParaRPr>
          </a:p>
          <a:p>
            <a:pPr indent="0" lvl="0" marL="0" rtl="0" algn="l">
              <a:spcBef>
                <a:spcPts val="0"/>
              </a:spcBef>
              <a:spcAft>
                <a:spcPts val="0"/>
              </a:spcAft>
              <a:buNone/>
            </a:pPr>
            <a:r>
              <a:rPr lang="zh-TW" sz="1200">
                <a:solidFill>
                  <a:schemeClr val="dk1"/>
                </a:solidFill>
              </a:rPr>
              <a:t>Solution: SEM- + Boosting</a:t>
            </a:r>
            <a:endParaRPr sz="1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20"/>
          <p:cNvPicPr preferRelativeResize="0"/>
          <p:nvPr/>
        </p:nvPicPr>
        <p:blipFill>
          <a:blip r:embed="rId3">
            <a:alphaModFix amt="90000"/>
          </a:blip>
          <a:stretch>
            <a:fillRect/>
          </a:stretch>
        </p:blipFill>
        <p:spPr>
          <a:xfrm>
            <a:off x="503050" y="2052275"/>
            <a:ext cx="2222625" cy="129600"/>
          </a:xfrm>
          <a:prstGeom prst="rect">
            <a:avLst/>
          </a:prstGeom>
          <a:noFill/>
          <a:ln>
            <a:noFill/>
          </a:ln>
        </p:spPr>
      </p:pic>
      <p:sp>
        <p:nvSpPr>
          <p:cNvPr id="121" name="Google Shape;121;p20"/>
          <p:cNvSpPr txBox="1"/>
          <p:nvPr>
            <p:ph type="title"/>
          </p:nvPr>
        </p:nvSpPr>
        <p:spPr>
          <a:xfrm>
            <a:off x="407950" y="163197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zh-TW" sz="3500">
                <a:latin typeface="Ubuntu"/>
                <a:ea typeface="Ubuntu"/>
                <a:cs typeface="Ubuntu"/>
                <a:sym typeface="Ubuntu"/>
              </a:rPr>
              <a:t> </a:t>
            </a:r>
            <a:r>
              <a:rPr b="1" lang="zh-TW" sz="2400">
                <a:latin typeface="Ubuntu"/>
                <a:ea typeface="Ubuntu"/>
                <a:cs typeface="Ubuntu"/>
                <a:sym typeface="Ubuntu"/>
              </a:rPr>
              <a:t>Flow Chart</a:t>
            </a:r>
            <a:endParaRPr b="1" sz="2400">
              <a:latin typeface="Ubuntu"/>
              <a:ea typeface="Ubuntu"/>
              <a:cs typeface="Ubuntu"/>
              <a:sym typeface="Ubuntu"/>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1"/>
          <p:cNvPicPr preferRelativeResize="0"/>
          <p:nvPr/>
        </p:nvPicPr>
        <p:blipFill>
          <a:blip r:embed="rId3">
            <a:alphaModFix/>
          </a:blip>
          <a:stretch>
            <a:fillRect/>
          </a:stretch>
        </p:blipFill>
        <p:spPr>
          <a:xfrm>
            <a:off x="360876" y="661825"/>
            <a:ext cx="8729651" cy="3819847"/>
          </a:xfrm>
          <a:prstGeom prst="rect">
            <a:avLst/>
          </a:prstGeom>
          <a:noFill/>
          <a:ln>
            <a:noFill/>
          </a:ln>
        </p:spPr>
      </p:pic>
      <p:sp>
        <p:nvSpPr>
          <p:cNvPr id="127" name="Google Shape;127;p21"/>
          <p:cNvSpPr txBox="1"/>
          <p:nvPr/>
        </p:nvSpPr>
        <p:spPr>
          <a:xfrm>
            <a:off x="5710250" y="438425"/>
            <a:ext cx="315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